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3" r:id="rId1"/>
  </p:sldMasterIdLst>
  <p:notesMasterIdLst>
    <p:notesMasterId r:id="rId51"/>
  </p:notesMasterIdLst>
  <p:sldIdLst>
    <p:sldId id="256" r:id="rId2"/>
    <p:sldId id="287" r:id="rId3"/>
    <p:sldId id="288" r:id="rId4"/>
    <p:sldId id="289" r:id="rId5"/>
    <p:sldId id="290" r:id="rId6"/>
    <p:sldId id="291" r:id="rId7"/>
    <p:sldId id="292" r:id="rId8"/>
    <p:sldId id="283" r:id="rId9"/>
    <p:sldId id="285" r:id="rId10"/>
    <p:sldId id="293" r:id="rId11"/>
    <p:sldId id="294" r:id="rId12"/>
    <p:sldId id="295" r:id="rId13"/>
    <p:sldId id="296" r:id="rId14"/>
    <p:sldId id="297" r:id="rId15"/>
    <p:sldId id="298" r:id="rId16"/>
    <p:sldId id="299" r:id="rId17"/>
    <p:sldId id="300" r:id="rId18"/>
    <p:sldId id="301" r:id="rId19"/>
    <p:sldId id="302" r:id="rId20"/>
    <p:sldId id="284" r:id="rId21"/>
    <p:sldId id="286" r:id="rId22"/>
    <p:sldId id="303" r:id="rId23"/>
    <p:sldId id="304" r:id="rId24"/>
    <p:sldId id="305" r:id="rId25"/>
    <p:sldId id="306" r:id="rId26"/>
    <p:sldId id="307" r:id="rId27"/>
    <p:sldId id="282" r:id="rId28"/>
    <p:sldId id="259" r:id="rId29"/>
    <p:sldId id="260" r:id="rId30"/>
    <p:sldId id="261" r:id="rId31"/>
    <p:sldId id="262" r:id="rId32"/>
    <p:sldId id="263" r:id="rId33"/>
    <p:sldId id="265" r:id="rId34"/>
    <p:sldId id="267" r:id="rId35"/>
    <p:sldId id="268" r:id="rId36"/>
    <p:sldId id="269" r:id="rId37"/>
    <p:sldId id="270" r:id="rId38"/>
    <p:sldId id="266" r:id="rId39"/>
    <p:sldId id="279" r:id="rId40"/>
    <p:sldId id="273" r:id="rId41"/>
    <p:sldId id="280" r:id="rId42"/>
    <p:sldId id="272" r:id="rId43"/>
    <p:sldId id="274" r:id="rId44"/>
    <p:sldId id="275" r:id="rId45"/>
    <p:sldId id="276" r:id="rId46"/>
    <p:sldId id="281" r:id="rId47"/>
    <p:sldId id="278" r:id="rId48"/>
    <p:sldId id="308" r:id="rId49"/>
    <p:sldId id="264"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7823"/>
  </p:normalViewPr>
  <p:slideViewPr>
    <p:cSldViewPr snapToGrid="0" snapToObjects="1">
      <p:cViewPr varScale="1">
        <p:scale>
          <a:sx n="98" d="100"/>
          <a:sy n="98" d="100"/>
        </p:scale>
        <p:origin x="16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D9A3F1-7788-C94D-920A-338EDA6A62F1}" type="datetimeFigureOut">
              <a:rPr lang="en-US" smtClean="0"/>
              <a:t>9/14/23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EC6E06-CC18-F34B-A297-566200EDA6A6}" type="slidenum">
              <a:rPr lang="en-US" smtClean="0"/>
              <a:t>‹#›</a:t>
            </a:fld>
            <a:endParaRPr lang="en-US"/>
          </a:p>
        </p:txBody>
      </p:sp>
    </p:spTree>
    <p:extLst>
      <p:ext uri="{BB962C8B-B14F-4D97-AF65-F5344CB8AC3E}">
        <p14:creationId xmlns:p14="http://schemas.microsoft.com/office/powerpoint/2010/main" val="1237422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EC6E06-CC18-F34B-A297-566200EDA6A6}" type="slidenum">
              <a:rPr lang="en-US" smtClean="0"/>
              <a:t>7</a:t>
            </a:fld>
            <a:endParaRPr lang="en-US"/>
          </a:p>
        </p:txBody>
      </p:sp>
    </p:spTree>
    <p:extLst>
      <p:ext uri="{BB962C8B-B14F-4D97-AF65-F5344CB8AC3E}">
        <p14:creationId xmlns:p14="http://schemas.microsoft.com/office/powerpoint/2010/main" val="990258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Comparison of out-of-core methods on different subsets of </a:t>
            </a:r>
            <a:r>
              <a:rPr lang="en-US" sz="1200" kern="1200" dirty="0" err="1">
                <a:solidFill>
                  <a:schemeClr val="tx1"/>
                </a:solidFill>
                <a:effectLst/>
                <a:latin typeface="+mn-lt"/>
                <a:ea typeface="+mn-ea"/>
                <a:cs typeface="+mn-cs"/>
              </a:rPr>
              <a:t>criteo</a:t>
            </a:r>
            <a:r>
              <a:rPr lang="en-US" sz="1200" kern="1200" dirty="0">
                <a:solidFill>
                  <a:schemeClr val="tx1"/>
                </a:solidFill>
                <a:effectLst/>
                <a:latin typeface="+mn-lt"/>
                <a:ea typeface="+mn-ea"/>
                <a:cs typeface="+mn-cs"/>
              </a:rPr>
              <a:t> data. The missing data points are due to out of disk space. We can find that basic algorithm can only handle 200M exam- </a:t>
            </a:r>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Adding compression gives 3x speedup, and </a:t>
            </a:r>
            <a:r>
              <a:rPr lang="en-US" sz="1200" kern="1200" dirty="0" err="1">
                <a:solidFill>
                  <a:schemeClr val="tx1"/>
                </a:solidFill>
                <a:effectLst/>
                <a:latin typeface="+mn-lt"/>
                <a:ea typeface="+mn-ea"/>
                <a:cs typeface="+mn-cs"/>
              </a:rPr>
              <a:t>sharding</a:t>
            </a:r>
            <a:r>
              <a:rPr lang="en-US" sz="1200" kern="1200" dirty="0">
                <a:solidFill>
                  <a:schemeClr val="tx1"/>
                </a:solidFill>
                <a:effectLst/>
                <a:latin typeface="+mn-lt"/>
                <a:ea typeface="+mn-ea"/>
                <a:cs typeface="+mn-cs"/>
              </a:rPr>
              <a:t> into two disks gives another 2x speedup. The system runs out of file cache start from 400M examples. The algorithm really has to rely on disk after this point. The </a:t>
            </a:r>
            <a:r>
              <a:rPr lang="en-US" sz="1200" kern="1200" dirty="0" err="1">
                <a:solidFill>
                  <a:schemeClr val="tx1"/>
                </a:solidFill>
                <a:effectLst/>
                <a:latin typeface="+mn-lt"/>
                <a:ea typeface="+mn-ea"/>
                <a:cs typeface="+mn-cs"/>
              </a:rPr>
              <a:t>compression+shard</a:t>
            </a:r>
            <a:r>
              <a:rPr lang="en-US" sz="1200" kern="1200" dirty="0">
                <a:solidFill>
                  <a:schemeClr val="tx1"/>
                </a:solidFill>
                <a:effectLst/>
                <a:latin typeface="+mn-lt"/>
                <a:ea typeface="+mn-ea"/>
                <a:cs typeface="+mn-cs"/>
              </a:rPr>
              <a:t> method has a less dramatic slowdown when running out of file cache, and exhibits a linear trend afterwards. </a:t>
            </a:r>
            <a:endParaRPr lang="en-US" dirty="0"/>
          </a:p>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43</a:t>
            </a:fld>
            <a:endParaRPr lang="en-US"/>
          </a:p>
        </p:txBody>
      </p:sp>
    </p:spTree>
    <p:extLst>
      <p:ext uri="{BB962C8B-B14F-4D97-AF65-F5344CB8AC3E}">
        <p14:creationId xmlns:p14="http://schemas.microsoft.com/office/powerpoint/2010/main" val="1662045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Comparison of different distributed sys- </a:t>
            </a:r>
            <a:r>
              <a:rPr lang="en-US" sz="1200" kern="1200" dirty="0" err="1">
                <a:solidFill>
                  <a:schemeClr val="tx1"/>
                </a:solidFill>
                <a:effectLst/>
                <a:latin typeface="+mn-lt"/>
                <a:ea typeface="+mn-ea"/>
                <a:cs typeface="+mn-cs"/>
              </a:rPr>
              <a:t>tems</a:t>
            </a:r>
            <a:r>
              <a:rPr lang="en-US" sz="1200" kern="1200" dirty="0">
                <a:solidFill>
                  <a:schemeClr val="tx1"/>
                </a:solidFill>
                <a:effectLst/>
                <a:latin typeface="+mn-lt"/>
                <a:ea typeface="+mn-ea"/>
                <a:cs typeface="+mn-cs"/>
              </a:rPr>
              <a:t> on 32 EC2 nodes for 10 iterations on different subset of </a:t>
            </a:r>
            <a:r>
              <a:rPr lang="en-US" sz="1200" kern="1200" dirty="0" err="1">
                <a:solidFill>
                  <a:schemeClr val="tx1"/>
                </a:solidFill>
                <a:effectLst/>
                <a:latin typeface="+mn-lt"/>
                <a:ea typeface="+mn-ea"/>
                <a:cs typeface="+mn-cs"/>
              </a:rPr>
              <a:t>criteo</a:t>
            </a:r>
            <a:r>
              <a:rPr lang="en-US" sz="1200" kern="1200" dirty="0">
                <a:solidFill>
                  <a:schemeClr val="tx1"/>
                </a:solidFill>
                <a:effectLst/>
                <a:latin typeface="+mn-lt"/>
                <a:ea typeface="+mn-ea"/>
                <a:cs typeface="+mn-cs"/>
              </a:rPr>
              <a:t> data. </a:t>
            </a:r>
            <a:r>
              <a:rPr lang="en-US" sz="1200" kern="1200" dirty="0" err="1">
                <a:solidFill>
                  <a:schemeClr val="tx1"/>
                </a:solidFill>
                <a:effectLst/>
                <a:latin typeface="+mn-lt"/>
                <a:ea typeface="+mn-ea"/>
                <a:cs typeface="+mn-cs"/>
              </a:rPr>
              <a:t>XGBoost</a:t>
            </a:r>
            <a:r>
              <a:rPr lang="en-US" sz="1200" kern="1200" dirty="0">
                <a:solidFill>
                  <a:schemeClr val="tx1"/>
                </a:solidFill>
                <a:effectLst/>
                <a:latin typeface="+mn-lt"/>
                <a:ea typeface="+mn-ea"/>
                <a:cs typeface="+mn-cs"/>
              </a:rPr>
              <a:t> runs more 10x than spark per iteration and 2.2x as H2O’s optimized </a:t>
            </a:r>
            <a:r>
              <a:rPr lang="en-US" sz="1200" kern="1200" dirty="0" err="1">
                <a:solidFill>
                  <a:schemeClr val="tx1"/>
                </a:solidFill>
                <a:effectLst/>
                <a:latin typeface="+mn-lt"/>
                <a:ea typeface="+mn-ea"/>
                <a:cs typeface="+mn-cs"/>
              </a:rPr>
              <a:t>ver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sion</a:t>
            </a:r>
            <a:r>
              <a:rPr lang="en-US" sz="1200" kern="1200" dirty="0">
                <a:solidFill>
                  <a:schemeClr val="tx1"/>
                </a:solidFill>
                <a:effectLst/>
                <a:latin typeface="+mn-lt"/>
                <a:ea typeface="+mn-ea"/>
                <a:cs typeface="+mn-cs"/>
              </a:rPr>
              <a:t> (However, H2O is slow in loading the data, get- ting worse end-to-end time). Note that spark suffers from drastic slow down when running out of mem- </a:t>
            </a:r>
            <a:r>
              <a:rPr lang="en-US" sz="1200" kern="1200" dirty="0" err="1">
                <a:solidFill>
                  <a:schemeClr val="tx1"/>
                </a:solidFill>
                <a:effectLst/>
                <a:latin typeface="+mn-lt"/>
                <a:ea typeface="+mn-ea"/>
                <a:cs typeface="+mn-cs"/>
              </a:rPr>
              <a:t>ory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XGBoost</a:t>
            </a:r>
            <a:r>
              <a:rPr lang="en-US" sz="1200" kern="1200" dirty="0">
                <a:solidFill>
                  <a:schemeClr val="tx1"/>
                </a:solidFill>
                <a:effectLst/>
                <a:latin typeface="+mn-lt"/>
                <a:ea typeface="+mn-ea"/>
                <a:cs typeface="+mn-cs"/>
              </a:rPr>
              <a:t> runs faster and scales smoothly to the full 1.7 billion examples with given resources by utilizing out-of-core computation.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evaluate the system in the distributed setting. We set up a YARN cluster on EC2 with m3.2xlarge ma- chines, which is a very common choice for clusters. Each machine contains 8 virtual cores, 30GB of RAM and two 80GB SSD local disks. The dataset is stored on AWS S3 instead of HDFS to avoid purchasing persistent storage.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44</a:t>
            </a:fld>
            <a:endParaRPr lang="en-US"/>
          </a:p>
        </p:txBody>
      </p:sp>
    </p:spTree>
    <p:extLst>
      <p:ext uri="{BB962C8B-B14F-4D97-AF65-F5344CB8AC3E}">
        <p14:creationId xmlns:p14="http://schemas.microsoft.com/office/powerpoint/2010/main" val="1800390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47</a:t>
            </a:fld>
            <a:endParaRPr lang="en-US"/>
          </a:p>
        </p:txBody>
      </p:sp>
    </p:spTree>
    <p:extLst>
      <p:ext uri="{BB962C8B-B14F-4D97-AF65-F5344CB8AC3E}">
        <p14:creationId xmlns:p14="http://schemas.microsoft.com/office/powerpoint/2010/main" val="1862304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l is a differentiable convex loss function that measures the difference between the prediction </a:t>
            </a:r>
            <a:r>
              <a:rPr lang="en-US" sz="1200" kern="1200" dirty="0" err="1">
                <a:solidFill>
                  <a:schemeClr val="tx1"/>
                </a:solidFill>
                <a:effectLst/>
                <a:latin typeface="+mn-lt"/>
                <a:ea typeface="+mn-ea"/>
                <a:cs typeface="+mn-cs"/>
              </a:rPr>
              <a:t>yˆi</a:t>
            </a:r>
            <a:r>
              <a:rPr lang="en-US" sz="1200" kern="1200" dirty="0">
                <a:solidFill>
                  <a:schemeClr val="tx1"/>
                </a:solidFill>
                <a:effectLst/>
                <a:latin typeface="+mn-lt"/>
                <a:ea typeface="+mn-ea"/>
                <a:cs typeface="+mn-cs"/>
              </a:rPr>
              <a:t> and the target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The second term </a:t>
            </a:r>
            <a:r>
              <a:rPr lang="en-US" sz="1200" kern="1200" dirty="0" err="1">
                <a:solidFill>
                  <a:schemeClr val="tx1"/>
                </a:solidFill>
                <a:effectLst/>
                <a:latin typeface="+mn-lt"/>
                <a:ea typeface="+mn-ea"/>
                <a:cs typeface="+mn-cs"/>
              </a:rPr>
              <a:t>Ω</a:t>
            </a:r>
            <a:r>
              <a:rPr lang="en-US" sz="1200" kern="1200" dirty="0">
                <a:solidFill>
                  <a:schemeClr val="tx1"/>
                </a:solidFill>
                <a:effectLst/>
                <a:latin typeface="+mn-lt"/>
                <a:ea typeface="+mn-ea"/>
                <a:cs typeface="+mn-cs"/>
              </a:rPr>
              <a:t> penalizes the complexity of the model (i.e., the regression tree functions)</a:t>
            </a:r>
            <a:r>
              <a:rPr lang="en-US" sz="1200" kern="1200" baseline="0" dirty="0">
                <a:solidFill>
                  <a:schemeClr val="tx1"/>
                </a:solidFill>
                <a:effectLst/>
                <a:latin typeface="+mn-lt"/>
                <a:ea typeface="+mn-ea"/>
                <a:cs typeface="+mn-cs"/>
              </a:rPr>
              <a:t> (T is number of leaves, w the weights).</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additional regularization term helps to smooth the final learnt weights to avoid over-fitting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Intuitively, the regularized objective will tend to select a model employing simple and predictive functions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similar regularization technique has been used in Regularized greedy forest (RGF) [25]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objective and the corresponding learning algorithm is simpler than RGF and easier to parallelize. When the regularization parameter is set to zero, the objective falls back to the traditional gradient tree boosting.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score is like the impurity score for evaluating decision trees, except that it is derived for a wider range of objective functions. </a:t>
            </a:r>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49</a:t>
            </a:fld>
            <a:endParaRPr lang="en-US"/>
          </a:p>
        </p:txBody>
      </p:sp>
    </p:spTree>
    <p:extLst>
      <p:ext uri="{BB962C8B-B14F-4D97-AF65-F5344CB8AC3E}">
        <p14:creationId xmlns:p14="http://schemas.microsoft.com/office/powerpoint/2010/main" val="1715559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 decreases on each iteration as a function of the _reweighted_ data</a:t>
            </a:r>
          </a:p>
        </p:txBody>
      </p:sp>
      <p:sp>
        <p:nvSpPr>
          <p:cNvPr id="4" name="Slide Number Placeholder 3"/>
          <p:cNvSpPr>
            <a:spLocks noGrp="1"/>
          </p:cNvSpPr>
          <p:nvPr>
            <p:ph type="sldNum" sz="quarter" idx="5"/>
          </p:nvPr>
        </p:nvSpPr>
        <p:spPr/>
        <p:txBody>
          <a:bodyPr/>
          <a:lstStyle/>
          <a:p>
            <a:fld id="{21EC6E06-CC18-F34B-A297-566200EDA6A6}" type="slidenum">
              <a:rPr lang="en-US" smtClean="0"/>
              <a:t>25</a:t>
            </a:fld>
            <a:endParaRPr lang="en-US"/>
          </a:p>
        </p:txBody>
      </p:sp>
    </p:spTree>
    <p:extLst>
      <p:ext uri="{BB962C8B-B14F-4D97-AF65-F5344CB8AC3E}">
        <p14:creationId xmlns:p14="http://schemas.microsoft.com/office/powerpoint/2010/main" val="3598081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29</a:t>
            </a:fld>
            <a:endParaRPr lang="en-US"/>
          </a:p>
        </p:txBody>
      </p:sp>
    </p:spTree>
    <p:extLst>
      <p:ext uri="{BB962C8B-B14F-4D97-AF65-F5344CB8AC3E}">
        <p14:creationId xmlns:p14="http://schemas.microsoft.com/office/powerpoint/2010/main" val="607105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there are some existing works on parallel tree boosting,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directions such as out-of-core computation, cache-aware and sparsity-aware learning have not been explored. More importantly, an end-to-end system that combines all of these aspects gives a novel solution for real-world use-cases.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make additional improvements in proposing a regularized learning objective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30</a:t>
            </a:fld>
            <a:endParaRPr lang="en-US"/>
          </a:p>
        </p:txBody>
      </p:sp>
    </p:spTree>
    <p:extLst>
      <p:ext uri="{BB962C8B-B14F-4D97-AF65-F5344CB8AC3E}">
        <p14:creationId xmlns:p14="http://schemas.microsoft.com/office/powerpoint/2010/main" val="1329641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 is the space of regression trees</a:t>
            </a:r>
          </a:p>
          <a:p>
            <a:endParaRPr lang="en-US" dirty="0"/>
          </a:p>
          <a:p>
            <a:r>
              <a:rPr lang="en-US" dirty="0"/>
              <a:t>Structure of each tree q maps an example to corresponding leaf index;</a:t>
            </a:r>
            <a:r>
              <a:rPr lang="en-US" baseline="0" dirty="0"/>
              <a:t> each </a:t>
            </a:r>
            <a:r>
              <a:rPr lang="en-US" baseline="0" dirty="0" err="1"/>
              <a:t>f_k</a:t>
            </a:r>
            <a:r>
              <a:rPr lang="en-US" baseline="0" dirty="0"/>
              <a:t> is an independent tree structure and leaf weights w</a:t>
            </a:r>
          </a:p>
          <a:p>
            <a:endParaRPr lang="en-US" baseline="0" dirty="0"/>
          </a:p>
          <a:p>
            <a:r>
              <a:rPr lang="en-US" baseline="0" dirty="0"/>
              <a:t>Each q maps m-feature data point to T leaves</a:t>
            </a:r>
          </a:p>
          <a:p>
            <a:endParaRPr lang="en-US" baseline="0" dirty="0"/>
          </a:p>
          <a:p>
            <a:r>
              <a:rPr lang="en-US" baseline="0" dirty="0"/>
              <a:t>Regression trees contain a continuous score on each leaf, and </a:t>
            </a:r>
            <a:r>
              <a:rPr lang="en-US" baseline="0" dirty="0" err="1"/>
              <a:t>w_i</a:t>
            </a:r>
            <a:r>
              <a:rPr lang="en-US" baseline="0" dirty="0"/>
              <a:t> is the score on the </a:t>
            </a:r>
            <a:r>
              <a:rPr lang="en-US" baseline="0" dirty="0" err="1"/>
              <a:t>i^th</a:t>
            </a:r>
            <a:r>
              <a:rPr lang="en-US" baseline="0" dirty="0"/>
              <a:t> leaf (unlike decision trees)</a:t>
            </a:r>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31</a:t>
            </a:fld>
            <a:endParaRPr lang="en-US"/>
          </a:p>
        </p:txBody>
      </p:sp>
    </p:spTree>
    <p:extLst>
      <p:ext uri="{BB962C8B-B14F-4D97-AF65-F5344CB8AC3E}">
        <p14:creationId xmlns:p14="http://schemas.microsoft.com/office/powerpoint/2010/main" val="1201488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I_j</a:t>
            </a:r>
            <a:r>
              <a:rPr lang="en-US" dirty="0"/>
              <a:t> is the instance set</a:t>
            </a:r>
            <a:r>
              <a:rPr lang="en-US" baseline="0" dirty="0"/>
              <a:t> of leaf j.</a:t>
            </a:r>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33</a:t>
            </a:fld>
            <a:endParaRPr lang="en-US"/>
          </a:p>
        </p:txBody>
      </p:sp>
    </p:spTree>
    <p:extLst>
      <p:ext uri="{BB962C8B-B14F-4D97-AF65-F5344CB8AC3E}">
        <p14:creationId xmlns:p14="http://schemas.microsoft.com/office/powerpoint/2010/main" val="247340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global variant proposes all the candidate splits during the initial phase of tree construction, and uses the same proposals for split finding at all levels. The local variant re-proposes after each split.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global method requires less proposal steps than the local method. However, usually more candidate points are needed for the global proposal because candidates are not refined after each split.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local proposal refines the candidates after splits, and can potentially be more appropriate for deeper trees. A comparison of different algorithms on a Higgs boson dataset is given by Fig. 3. We find that the local proposal indeed requires fewer candidates. The global proposal can be as accurate as the local one given enough candidates. </a:t>
            </a:r>
            <a:endParaRPr lang="en-US" dirty="0"/>
          </a:p>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35</a:t>
            </a:fld>
            <a:endParaRPr lang="en-US"/>
          </a:p>
        </p:txBody>
      </p:sp>
    </p:spTree>
    <p:extLst>
      <p:ext uri="{BB962C8B-B14F-4D97-AF65-F5344CB8AC3E}">
        <p14:creationId xmlns:p14="http://schemas.microsoft.com/office/powerpoint/2010/main" val="182940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36</a:t>
            </a:fld>
            <a:endParaRPr lang="en-US"/>
          </a:p>
        </p:txBody>
      </p:sp>
    </p:spTree>
    <p:extLst>
      <p:ext uri="{BB962C8B-B14F-4D97-AF65-F5344CB8AC3E}">
        <p14:creationId xmlns:p14="http://schemas.microsoft.com/office/powerpoint/2010/main" val="292162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37</a:t>
            </a:fld>
            <a:endParaRPr lang="en-US"/>
          </a:p>
        </p:txBody>
      </p:sp>
    </p:spTree>
    <p:extLst>
      <p:ext uri="{BB962C8B-B14F-4D97-AF65-F5344CB8AC3E}">
        <p14:creationId xmlns:p14="http://schemas.microsoft.com/office/powerpoint/2010/main" val="1328340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650876-67B1-2A4B-B8DA-80E15BFA1B17}" type="datetimeFigureOut">
              <a:rPr lang="en-US" smtClean="0"/>
              <a:t>9/14/23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597312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650876-67B1-2A4B-B8DA-80E15BFA1B17}" type="datetimeFigureOut">
              <a:rPr lang="en-US" smtClean="0"/>
              <a:t>9/14/23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367423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650876-67B1-2A4B-B8DA-80E15BFA1B17}" type="datetimeFigureOut">
              <a:rPr lang="en-US" smtClean="0"/>
              <a:t>9/14/23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1580470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650876-67B1-2A4B-B8DA-80E15BFA1B17}" type="datetimeFigureOut">
              <a:rPr lang="en-US" smtClean="0"/>
              <a:t>9/14/23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2662768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650876-67B1-2A4B-B8DA-80E15BFA1B17}" type="datetimeFigureOut">
              <a:rPr lang="en-US" smtClean="0"/>
              <a:t>9/14/23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3787244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650876-67B1-2A4B-B8DA-80E15BFA1B17}" type="datetimeFigureOut">
              <a:rPr lang="en-US" smtClean="0"/>
              <a:t>9/14/23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3538379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650876-67B1-2A4B-B8DA-80E15BFA1B17}" type="datetimeFigureOut">
              <a:rPr lang="en-US" smtClean="0"/>
              <a:t>9/14/23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4148095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650876-67B1-2A4B-B8DA-80E15BFA1B17}" type="datetimeFigureOut">
              <a:rPr lang="en-US" smtClean="0"/>
              <a:t>9/14/23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4247176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650876-67B1-2A4B-B8DA-80E15BFA1B17}" type="datetimeFigureOut">
              <a:rPr lang="en-US" smtClean="0"/>
              <a:t>9/14/23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1004960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650876-67B1-2A4B-B8DA-80E15BFA1B17}" type="datetimeFigureOut">
              <a:rPr lang="en-US" smtClean="0"/>
              <a:t>9/14/23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3046049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650876-67B1-2A4B-B8DA-80E15BFA1B17}" type="datetimeFigureOut">
              <a:rPr lang="en-US" smtClean="0"/>
              <a:t>9/14/23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7D7198-1CB0-364F-A69B-F7A9C6B61EB3}" type="slidenum">
              <a:rPr lang="en-US" smtClean="0"/>
              <a:t>‹#›</a:t>
            </a:fld>
            <a:endParaRPr lang="en-US"/>
          </a:p>
        </p:txBody>
      </p:sp>
    </p:spTree>
    <p:extLst>
      <p:ext uri="{BB962C8B-B14F-4D97-AF65-F5344CB8AC3E}">
        <p14:creationId xmlns:p14="http://schemas.microsoft.com/office/powerpoint/2010/main" val="3538357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650876-67B1-2A4B-B8DA-80E15BFA1B17}" type="datetimeFigureOut">
              <a:rPr lang="en-US" smtClean="0"/>
              <a:t>9/14/23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7D7198-1CB0-364F-A69B-F7A9C6B61EB3}" type="slidenum">
              <a:rPr lang="en-US" smtClean="0"/>
              <a:t>‹#›</a:t>
            </a:fld>
            <a:endParaRPr lang="en-US"/>
          </a:p>
        </p:txBody>
      </p:sp>
    </p:spTree>
    <p:extLst>
      <p:ext uri="{BB962C8B-B14F-4D97-AF65-F5344CB8AC3E}">
        <p14:creationId xmlns:p14="http://schemas.microsoft.com/office/powerpoint/2010/main" val="1768345101"/>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hyperlink" Target="https://arogozhnikov.github.io/2016/06/24/gradient_boosting_explained.html" TargetMode="Externa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arxiv.org/abs/1603.02754"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3FB5A-BD29-D847-98E8-7ADC6DCE92B7}"/>
              </a:ext>
            </a:extLst>
          </p:cNvPr>
          <p:cNvSpPr>
            <a:spLocks noGrp="1"/>
          </p:cNvSpPr>
          <p:nvPr>
            <p:ph type="ctrTitle"/>
          </p:nvPr>
        </p:nvSpPr>
        <p:spPr/>
        <p:txBody>
          <a:bodyPr/>
          <a:lstStyle/>
          <a:p>
            <a:r>
              <a:rPr lang="en-US" dirty="0"/>
              <a:t>Linear and Ensemble Methods</a:t>
            </a:r>
          </a:p>
        </p:txBody>
      </p:sp>
      <p:sp>
        <p:nvSpPr>
          <p:cNvPr id="3" name="Subtitle 2">
            <a:extLst>
              <a:ext uri="{FF2B5EF4-FFF2-40B4-BE49-F238E27FC236}">
                <a16:creationId xmlns:a16="http://schemas.microsoft.com/office/drawing/2014/main" id="{5E2BF389-F9CD-A54B-ADFB-9179843D9786}"/>
              </a:ext>
            </a:extLst>
          </p:cNvPr>
          <p:cNvSpPr>
            <a:spLocks noGrp="1"/>
          </p:cNvSpPr>
          <p:nvPr>
            <p:ph type="subTitle" idx="1"/>
          </p:nvPr>
        </p:nvSpPr>
        <p:spPr/>
        <p:txBody>
          <a:bodyPr/>
          <a:lstStyle/>
          <a:p>
            <a:r>
              <a:rPr lang="en-US" dirty="0"/>
              <a:t>CSCI 4360/6360 Data Science II</a:t>
            </a:r>
          </a:p>
        </p:txBody>
      </p:sp>
      <p:pic>
        <p:nvPicPr>
          <p:cNvPr id="5" name="Picture 4">
            <a:extLst>
              <a:ext uri="{FF2B5EF4-FFF2-40B4-BE49-F238E27FC236}">
                <a16:creationId xmlns:a16="http://schemas.microsoft.com/office/drawing/2014/main" id="{2F577BE3-4B9C-C74A-A9DB-B51D10D549A0}"/>
              </a:ext>
            </a:extLst>
          </p:cNvPr>
          <p:cNvPicPr>
            <a:picLocks noChangeAspect="1"/>
          </p:cNvPicPr>
          <p:nvPr/>
        </p:nvPicPr>
        <p:blipFill>
          <a:blip r:embed="rId2"/>
          <a:stretch>
            <a:fillRect/>
          </a:stretch>
        </p:blipFill>
        <p:spPr>
          <a:xfrm>
            <a:off x="7008077" y="3429000"/>
            <a:ext cx="5032112" cy="3329581"/>
          </a:xfrm>
          <a:prstGeom prst="rect">
            <a:avLst/>
          </a:prstGeom>
        </p:spPr>
      </p:pic>
    </p:spTree>
    <p:extLst>
      <p:ext uri="{BB962C8B-B14F-4D97-AF65-F5344CB8AC3E}">
        <p14:creationId xmlns:p14="http://schemas.microsoft.com/office/powerpoint/2010/main" val="3634922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6166B-6AD2-6648-91F8-A7F8CB2F4EB5}"/>
              </a:ext>
            </a:extLst>
          </p:cNvPr>
          <p:cNvSpPr>
            <a:spLocks noGrp="1"/>
          </p:cNvSpPr>
          <p:nvPr>
            <p:ph type="title"/>
          </p:nvPr>
        </p:nvSpPr>
        <p:spPr/>
        <p:txBody>
          <a:bodyPr/>
          <a:lstStyle/>
          <a:p>
            <a:r>
              <a:rPr lang="en-US" dirty="0"/>
              <a:t>Univariate case</a:t>
            </a:r>
          </a:p>
        </p:txBody>
      </p:sp>
      <p:sp>
        <p:nvSpPr>
          <p:cNvPr id="3" name="Content Placeholder 2">
            <a:extLst>
              <a:ext uri="{FF2B5EF4-FFF2-40B4-BE49-F238E27FC236}">
                <a16:creationId xmlns:a16="http://schemas.microsoft.com/office/drawing/2014/main" id="{EECAC698-6FB7-9044-B1D2-9B0DBFD99D25}"/>
              </a:ext>
            </a:extLst>
          </p:cNvPr>
          <p:cNvSpPr>
            <a:spLocks noGrp="1"/>
          </p:cNvSpPr>
          <p:nvPr>
            <p:ph idx="1"/>
          </p:nvPr>
        </p:nvSpPr>
        <p:spPr/>
        <p:txBody>
          <a:bodyPr/>
          <a:lstStyle/>
          <a:p>
            <a:r>
              <a:rPr lang="en-US" dirty="0"/>
              <a:t>You’ve seen this a million times…</a:t>
            </a:r>
          </a:p>
        </p:txBody>
      </p:sp>
      <p:pic>
        <p:nvPicPr>
          <p:cNvPr id="5" name="Picture 4" descr="Icon&#10;&#10;Description automatically generated">
            <a:extLst>
              <a:ext uri="{FF2B5EF4-FFF2-40B4-BE49-F238E27FC236}">
                <a16:creationId xmlns:a16="http://schemas.microsoft.com/office/drawing/2014/main" id="{8A89A3BC-0FE6-6E49-A25F-C0945FE65C4F}"/>
              </a:ext>
            </a:extLst>
          </p:cNvPr>
          <p:cNvPicPr>
            <a:picLocks noChangeAspect="1"/>
          </p:cNvPicPr>
          <p:nvPr/>
        </p:nvPicPr>
        <p:blipFill>
          <a:blip r:embed="rId2"/>
          <a:stretch>
            <a:fillRect/>
          </a:stretch>
        </p:blipFill>
        <p:spPr>
          <a:xfrm>
            <a:off x="6310993" y="1685653"/>
            <a:ext cx="4533900" cy="952500"/>
          </a:xfrm>
          <a:prstGeom prst="rect">
            <a:avLst/>
          </a:prstGeom>
        </p:spPr>
      </p:pic>
      <p:pic>
        <p:nvPicPr>
          <p:cNvPr id="7" name="Picture 6" descr="Chart, scatter chart&#10;&#10;Description automatically generated">
            <a:extLst>
              <a:ext uri="{FF2B5EF4-FFF2-40B4-BE49-F238E27FC236}">
                <a16:creationId xmlns:a16="http://schemas.microsoft.com/office/drawing/2014/main" id="{798C6419-B11C-844B-B118-5BBCFB86F942}"/>
              </a:ext>
            </a:extLst>
          </p:cNvPr>
          <p:cNvPicPr>
            <a:picLocks noChangeAspect="1"/>
          </p:cNvPicPr>
          <p:nvPr/>
        </p:nvPicPr>
        <p:blipFill>
          <a:blip r:embed="rId3"/>
          <a:stretch>
            <a:fillRect/>
          </a:stretch>
        </p:blipFill>
        <p:spPr>
          <a:xfrm>
            <a:off x="1758950" y="2779040"/>
            <a:ext cx="8674100" cy="3746500"/>
          </a:xfrm>
          <a:prstGeom prst="rect">
            <a:avLst/>
          </a:prstGeom>
        </p:spPr>
      </p:pic>
    </p:spTree>
    <p:extLst>
      <p:ext uri="{BB962C8B-B14F-4D97-AF65-F5344CB8AC3E}">
        <p14:creationId xmlns:p14="http://schemas.microsoft.com/office/powerpoint/2010/main" val="165218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022A2-D881-2845-A228-94B839AE8845}"/>
              </a:ext>
            </a:extLst>
          </p:cNvPr>
          <p:cNvSpPr>
            <a:spLocks noGrp="1"/>
          </p:cNvSpPr>
          <p:nvPr>
            <p:ph type="title"/>
          </p:nvPr>
        </p:nvSpPr>
        <p:spPr/>
        <p:txBody>
          <a:bodyPr/>
          <a:lstStyle/>
          <a:p>
            <a:r>
              <a:rPr lang="en-US" dirty="0"/>
              <a:t>Multivariate case</a:t>
            </a:r>
          </a:p>
        </p:txBody>
      </p:sp>
      <p:sp>
        <p:nvSpPr>
          <p:cNvPr id="3" name="Content Placeholder 2">
            <a:extLst>
              <a:ext uri="{FF2B5EF4-FFF2-40B4-BE49-F238E27FC236}">
                <a16:creationId xmlns:a16="http://schemas.microsoft.com/office/drawing/2014/main" id="{1D755424-BF22-1745-9D05-8B530E9D812B}"/>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where</a:t>
            </a:r>
          </a:p>
        </p:txBody>
      </p:sp>
      <p:pic>
        <p:nvPicPr>
          <p:cNvPr id="5" name="Picture 4">
            <a:extLst>
              <a:ext uri="{FF2B5EF4-FFF2-40B4-BE49-F238E27FC236}">
                <a16:creationId xmlns:a16="http://schemas.microsoft.com/office/drawing/2014/main" id="{422793E2-E994-B048-901E-6E61524E9254}"/>
              </a:ext>
            </a:extLst>
          </p:cNvPr>
          <p:cNvPicPr>
            <a:picLocks noChangeAspect="1"/>
          </p:cNvPicPr>
          <p:nvPr/>
        </p:nvPicPr>
        <p:blipFill>
          <a:blip r:embed="rId2"/>
          <a:stretch>
            <a:fillRect/>
          </a:stretch>
        </p:blipFill>
        <p:spPr>
          <a:xfrm>
            <a:off x="317500" y="2727311"/>
            <a:ext cx="11557000" cy="571500"/>
          </a:xfrm>
          <a:prstGeom prst="rect">
            <a:avLst/>
          </a:prstGeom>
        </p:spPr>
      </p:pic>
      <p:pic>
        <p:nvPicPr>
          <p:cNvPr id="11" name="Picture 10">
            <a:extLst>
              <a:ext uri="{FF2B5EF4-FFF2-40B4-BE49-F238E27FC236}">
                <a16:creationId xmlns:a16="http://schemas.microsoft.com/office/drawing/2014/main" id="{445528FA-4136-F84F-8E78-D81E12E4535D}"/>
              </a:ext>
            </a:extLst>
          </p:cNvPr>
          <p:cNvPicPr>
            <a:picLocks noChangeAspect="1"/>
          </p:cNvPicPr>
          <p:nvPr/>
        </p:nvPicPr>
        <p:blipFill>
          <a:blip r:embed="rId3"/>
          <a:stretch>
            <a:fillRect/>
          </a:stretch>
        </p:blipFill>
        <p:spPr>
          <a:xfrm>
            <a:off x="1475014" y="3973203"/>
            <a:ext cx="1143000" cy="419100"/>
          </a:xfrm>
          <a:prstGeom prst="rect">
            <a:avLst/>
          </a:prstGeom>
        </p:spPr>
      </p:pic>
      <p:pic>
        <p:nvPicPr>
          <p:cNvPr id="13" name="Picture 12">
            <a:extLst>
              <a:ext uri="{FF2B5EF4-FFF2-40B4-BE49-F238E27FC236}">
                <a16:creationId xmlns:a16="http://schemas.microsoft.com/office/drawing/2014/main" id="{1287FBD5-8636-DE42-BB14-F6CC072D4BD0}"/>
              </a:ext>
            </a:extLst>
          </p:cNvPr>
          <p:cNvPicPr>
            <a:picLocks noChangeAspect="1"/>
          </p:cNvPicPr>
          <p:nvPr/>
        </p:nvPicPr>
        <p:blipFill>
          <a:blip r:embed="rId4"/>
          <a:stretch>
            <a:fillRect/>
          </a:stretch>
        </p:blipFill>
        <p:spPr>
          <a:xfrm>
            <a:off x="959620" y="5656909"/>
            <a:ext cx="7175500" cy="571500"/>
          </a:xfrm>
          <a:prstGeom prst="rect">
            <a:avLst/>
          </a:prstGeom>
        </p:spPr>
      </p:pic>
    </p:spTree>
    <p:extLst>
      <p:ext uri="{BB962C8B-B14F-4D97-AF65-F5344CB8AC3E}">
        <p14:creationId xmlns:p14="http://schemas.microsoft.com/office/powerpoint/2010/main" val="33239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42945-5307-1645-9867-334A65477B09}"/>
              </a:ext>
            </a:extLst>
          </p:cNvPr>
          <p:cNvSpPr>
            <a:spLocks noGrp="1"/>
          </p:cNvSpPr>
          <p:nvPr>
            <p:ph type="title"/>
          </p:nvPr>
        </p:nvSpPr>
        <p:spPr/>
        <p:txBody>
          <a:bodyPr/>
          <a:lstStyle/>
          <a:p>
            <a:r>
              <a:rPr lang="en-US" dirty="0"/>
              <a:t>Finding the estimator</a:t>
            </a:r>
          </a:p>
        </p:txBody>
      </p:sp>
      <p:sp>
        <p:nvSpPr>
          <p:cNvPr id="8" name="Content Placeholder 7">
            <a:extLst>
              <a:ext uri="{FF2B5EF4-FFF2-40B4-BE49-F238E27FC236}">
                <a16:creationId xmlns:a16="http://schemas.microsoft.com/office/drawing/2014/main" id="{EBE7750F-D540-5C43-8114-AE53DE97B641}"/>
              </a:ext>
            </a:extLst>
          </p:cNvPr>
          <p:cNvSpPr>
            <a:spLocks noGrp="1"/>
          </p:cNvSpPr>
          <p:nvPr>
            <p:ph idx="1"/>
          </p:nvPr>
        </p:nvSpPr>
        <p:spPr/>
        <p:txBody>
          <a:bodyPr>
            <a:normAutofit lnSpcReduction="10000"/>
          </a:bodyPr>
          <a:lstStyle/>
          <a:p>
            <a:r>
              <a:rPr lang="en-US" dirty="0"/>
              <a:t>Back to our original equation</a:t>
            </a:r>
          </a:p>
          <a:p>
            <a:pPr marL="0" indent="0">
              <a:buNone/>
            </a:pPr>
            <a:endParaRPr lang="en-US" dirty="0"/>
          </a:p>
          <a:p>
            <a:r>
              <a:rPr lang="en-US" dirty="0"/>
              <a:t>Substitute in our line parameters</a:t>
            </a:r>
          </a:p>
          <a:p>
            <a:endParaRPr lang="en-US" dirty="0"/>
          </a:p>
          <a:p>
            <a:r>
              <a:rPr lang="en-US" dirty="0"/>
              <a:t>Expand the square</a:t>
            </a:r>
          </a:p>
          <a:p>
            <a:endParaRPr lang="en-US" dirty="0"/>
          </a:p>
          <a:p>
            <a:endParaRPr lang="en-US" dirty="0"/>
          </a:p>
          <a:p>
            <a:endParaRPr lang="en-US" dirty="0"/>
          </a:p>
          <a:p>
            <a:pPr marL="0" indent="0">
              <a:buNone/>
            </a:pPr>
            <a:r>
              <a:rPr lang="en-US" dirty="0"/>
              <a:t>where</a:t>
            </a:r>
          </a:p>
        </p:txBody>
      </p:sp>
      <p:pic>
        <p:nvPicPr>
          <p:cNvPr id="7" name="Picture 6" descr="A picture containing text, clock&#10;&#10;Description automatically generated">
            <a:extLst>
              <a:ext uri="{FF2B5EF4-FFF2-40B4-BE49-F238E27FC236}">
                <a16:creationId xmlns:a16="http://schemas.microsoft.com/office/drawing/2014/main" id="{A3FBD546-1BCE-D144-87BE-A94BE8920665}"/>
              </a:ext>
            </a:extLst>
          </p:cNvPr>
          <p:cNvPicPr>
            <a:picLocks noChangeAspect="1"/>
          </p:cNvPicPr>
          <p:nvPr/>
        </p:nvPicPr>
        <p:blipFill>
          <a:blip r:embed="rId2"/>
          <a:stretch>
            <a:fillRect/>
          </a:stretch>
        </p:blipFill>
        <p:spPr>
          <a:xfrm>
            <a:off x="5576582" y="1490387"/>
            <a:ext cx="6087512" cy="1108528"/>
          </a:xfrm>
          <a:prstGeom prst="rect">
            <a:avLst/>
          </a:prstGeom>
        </p:spPr>
      </p:pic>
      <p:pic>
        <p:nvPicPr>
          <p:cNvPr id="10" name="Picture 9" descr="A picture containing text, clock, watch&#10;&#10;Description automatically generated">
            <a:extLst>
              <a:ext uri="{FF2B5EF4-FFF2-40B4-BE49-F238E27FC236}">
                <a16:creationId xmlns:a16="http://schemas.microsoft.com/office/drawing/2014/main" id="{EF212A84-CD2D-AB4C-BD31-11550C8F5106}"/>
              </a:ext>
            </a:extLst>
          </p:cNvPr>
          <p:cNvPicPr>
            <a:picLocks noChangeAspect="1"/>
          </p:cNvPicPr>
          <p:nvPr/>
        </p:nvPicPr>
        <p:blipFill>
          <a:blip r:embed="rId3"/>
          <a:stretch>
            <a:fillRect/>
          </a:stretch>
        </p:blipFill>
        <p:spPr>
          <a:xfrm>
            <a:off x="5731269" y="2695914"/>
            <a:ext cx="5778137" cy="1137818"/>
          </a:xfrm>
          <a:prstGeom prst="rect">
            <a:avLst/>
          </a:prstGeom>
        </p:spPr>
      </p:pic>
      <p:pic>
        <p:nvPicPr>
          <p:cNvPr id="12" name="Picture 11" descr="Text&#10;&#10;Description automatically generated">
            <a:extLst>
              <a:ext uri="{FF2B5EF4-FFF2-40B4-BE49-F238E27FC236}">
                <a16:creationId xmlns:a16="http://schemas.microsoft.com/office/drawing/2014/main" id="{100C6CCA-AF46-514F-AFCF-3C7E72FACCF9}"/>
              </a:ext>
            </a:extLst>
          </p:cNvPr>
          <p:cNvPicPr>
            <a:picLocks noChangeAspect="1"/>
          </p:cNvPicPr>
          <p:nvPr/>
        </p:nvPicPr>
        <p:blipFill>
          <a:blip r:embed="rId4"/>
          <a:stretch>
            <a:fillRect/>
          </a:stretch>
        </p:blipFill>
        <p:spPr>
          <a:xfrm>
            <a:off x="2899591" y="4229149"/>
            <a:ext cx="6392817" cy="1062161"/>
          </a:xfrm>
          <a:prstGeom prst="rect">
            <a:avLst/>
          </a:prstGeom>
        </p:spPr>
      </p:pic>
      <p:pic>
        <p:nvPicPr>
          <p:cNvPr id="14" name="Picture 13" descr="Scatter chart&#10;&#10;Description automatically generated">
            <a:extLst>
              <a:ext uri="{FF2B5EF4-FFF2-40B4-BE49-F238E27FC236}">
                <a16:creationId xmlns:a16="http://schemas.microsoft.com/office/drawing/2014/main" id="{B12E6578-1E06-FC44-85EF-6449F7839E9E}"/>
              </a:ext>
            </a:extLst>
          </p:cNvPr>
          <p:cNvPicPr>
            <a:picLocks noChangeAspect="1"/>
          </p:cNvPicPr>
          <p:nvPr/>
        </p:nvPicPr>
        <p:blipFill>
          <a:blip r:embed="rId5"/>
          <a:stretch>
            <a:fillRect/>
          </a:stretch>
        </p:blipFill>
        <p:spPr>
          <a:xfrm>
            <a:off x="2306093" y="5523755"/>
            <a:ext cx="5307874" cy="1120061"/>
          </a:xfrm>
          <a:prstGeom prst="rect">
            <a:avLst/>
          </a:prstGeom>
        </p:spPr>
      </p:pic>
    </p:spTree>
    <p:extLst>
      <p:ext uri="{BB962C8B-B14F-4D97-AF65-F5344CB8AC3E}">
        <p14:creationId xmlns:p14="http://schemas.microsoft.com/office/powerpoint/2010/main" val="3577274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animEffect transition="in" filter="fade">
                                      <p:cBhvr>
                                        <p:cTn id="31" dur="500"/>
                                        <p:tgtEl>
                                          <p:spTgt spid="8">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522A8-C6AF-6145-9EA6-42897C92D534}"/>
              </a:ext>
            </a:extLst>
          </p:cNvPr>
          <p:cNvSpPr>
            <a:spLocks noGrp="1"/>
          </p:cNvSpPr>
          <p:nvPr>
            <p:ph type="title"/>
          </p:nvPr>
        </p:nvSpPr>
        <p:spPr/>
        <p:txBody>
          <a:bodyPr/>
          <a:lstStyle/>
          <a:p>
            <a:r>
              <a:rPr lang="en-US" dirty="0"/>
              <a:t>Finding the estimator</a:t>
            </a:r>
          </a:p>
        </p:txBody>
      </p:sp>
      <p:pic>
        <p:nvPicPr>
          <p:cNvPr id="5" name="Picture 4" descr="Text&#10;&#10;Description automatically generated">
            <a:extLst>
              <a:ext uri="{FF2B5EF4-FFF2-40B4-BE49-F238E27FC236}">
                <a16:creationId xmlns:a16="http://schemas.microsoft.com/office/drawing/2014/main" id="{C4853B6A-B9CA-5E4C-93AD-244E368ABDDE}"/>
              </a:ext>
            </a:extLst>
          </p:cNvPr>
          <p:cNvPicPr>
            <a:picLocks noChangeAspect="1"/>
          </p:cNvPicPr>
          <p:nvPr/>
        </p:nvPicPr>
        <p:blipFill>
          <a:blip r:embed="rId2"/>
          <a:stretch>
            <a:fillRect/>
          </a:stretch>
        </p:blipFill>
        <p:spPr>
          <a:xfrm>
            <a:off x="1657350" y="1460500"/>
            <a:ext cx="8877300" cy="1193800"/>
          </a:xfrm>
          <a:prstGeom prst="rect">
            <a:avLst/>
          </a:prstGeom>
        </p:spPr>
      </p:pic>
      <p:pic>
        <p:nvPicPr>
          <p:cNvPr id="7" name="Picture 6" descr="A picture containing text, clock, watch&#10;&#10;Description automatically generated">
            <a:extLst>
              <a:ext uri="{FF2B5EF4-FFF2-40B4-BE49-F238E27FC236}">
                <a16:creationId xmlns:a16="http://schemas.microsoft.com/office/drawing/2014/main" id="{B1B6E17D-1481-4548-BC9A-E1BD2B49FB39}"/>
              </a:ext>
            </a:extLst>
          </p:cNvPr>
          <p:cNvPicPr>
            <a:picLocks noChangeAspect="1"/>
          </p:cNvPicPr>
          <p:nvPr/>
        </p:nvPicPr>
        <p:blipFill>
          <a:blip r:embed="rId3"/>
          <a:stretch>
            <a:fillRect/>
          </a:stretch>
        </p:blipFill>
        <p:spPr>
          <a:xfrm>
            <a:off x="1657350" y="2861030"/>
            <a:ext cx="7531100" cy="114300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11E325A7-90F3-A84F-96C6-875AAE7E4A66}"/>
              </a:ext>
            </a:extLst>
          </p:cNvPr>
          <p:cNvPicPr>
            <a:picLocks noChangeAspect="1"/>
          </p:cNvPicPr>
          <p:nvPr/>
        </p:nvPicPr>
        <p:blipFill>
          <a:blip r:embed="rId4"/>
          <a:stretch>
            <a:fillRect/>
          </a:stretch>
        </p:blipFill>
        <p:spPr>
          <a:xfrm>
            <a:off x="3015706" y="4188989"/>
            <a:ext cx="3835400" cy="1041400"/>
          </a:xfrm>
          <a:prstGeom prst="rect">
            <a:avLst/>
          </a:prstGeom>
        </p:spPr>
      </p:pic>
    </p:spTree>
    <p:extLst>
      <p:ext uri="{BB962C8B-B14F-4D97-AF65-F5344CB8AC3E}">
        <p14:creationId xmlns:p14="http://schemas.microsoft.com/office/powerpoint/2010/main" val="398950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7C10-53DF-9243-B598-870D2C316813}"/>
              </a:ext>
            </a:extLst>
          </p:cNvPr>
          <p:cNvSpPr>
            <a:spLocks noGrp="1"/>
          </p:cNvSpPr>
          <p:nvPr>
            <p:ph type="title"/>
          </p:nvPr>
        </p:nvSpPr>
        <p:spPr/>
        <p:txBody>
          <a:bodyPr/>
          <a:lstStyle/>
          <a:p>
            <a:r>
              <a:rPr lang="en-US" dirty="0"/>
              <a:t>Normal Equations</a:t>
            </a:r>
          </a:p>
        </p:txBody>
      </p:sp>
      <p:sp>
        <p:nvSpPr>
          <p:cNvPr id="3" name="Content Placeholder 2">
            <a:extLst>
              <a:ext uri="{FF2B5EF4-FFF2-40B4-BE49-F238E27FC236}">
                <a16:creationId xmlns:a16="http://schemas.microsoft.com/office/drawing/2014/main" id="{1F45F723-E6CD-5040-B0F6-3BE4157FB64B}"/>
              </a:ext>
            </a:extLst>
          </p:cNvPr>
          <p:cNvSpPr>
            <a:spLocks noGrp="1"/>
          </p:cNvSpPr>
          <p:nvPr>
            <p:ph idx="1"/>
          </p:nvPr>
        </p:nvSpPr>
        <p:spPr/>
        <p:txBody>
          <a:bodyPr/>
          <a:lstStyle/>
          <a:p>
            <a:endParaRPr lang="en-US" dirty="0"/>
          </a:p>
          <a:p>
            <a:endParaRPr lang="en-US" dirty="0"/>
          </a:p>
          <a:p>
            <a:r>
              <a:rPr lang="en-US" dirty="0"/>
              <a:t>If (A</a:t>
            </a:r>
            <a:r>
              <a:rPr lang="en-US" baseline="30000" dirty="0"/>
              <a:t>T</a:t>
            </a:r>
            <a:r>
              <a:rPr lang="en-US" dirty="0"/>
              <a:t>A) is invertible, this is easily solved!</a:t>
            </a:r>
          </a:p>
          <a:p>
            <a:endParaRPr lang="en-US" dirty="0"/>
          </a:p>
          <a:p>
            <a:endParaRPr lang="en-US" dirty="0"/>
          </a:p>
          <a:p>
            <a:endParaRPr lang="en-US" dirty="0"/>
          </a:p>
          <a:p>
            <a:r>
              <a:rPr lang="en-US" b="1" dirty="0"/>
              <a:t>When is (A</a:t>
            </a:r>
            <a:r>
              <a:rPr lang="en-US" b="1" baseline="30000" dirty="0"/>
              <a:t>T</a:t>
            </a:r>
            <a:r>
              <a:rPr lang="en-US" b="1" dirty="0"/>
              <a:t>A) invertible? </a:t>
            </a:r>
          </a:p>
          <a:p>
            <a:r>
              <a:rPr lang="en-US" dirty="0"/>
              <a:t>When A is full rank (recall Linear Algebra Review lectures)</a:t>
            </a:r>
          </a:p>
          <a:p>
            <a:endParaRPr lang="en-US" dirty="0"/>
          </a:p>
        </p:txBody>
      </p:sp>
      <p:pic>
        <p:nvPicPr>
          <p:cNvPr id="5" name="Picture 4" descr="Text&#10;&#10;Description automatically generated">
            <a:extLst>
              <a:ext uri="{FF2B5EF4-FFF2-40B4-BE49-F238E27FC236}">
                <a16:creationId xmlns:a16="http://schemas.microsoft.com/office/drawing/2014/main" id="{B634BC63-4880-B743-8428-309FD487A285}"/>
              </a:ext>
            </a:extLst>
          </p:cNvPr>
          <p:cNvPicPr>
            <a:picLocks noChangeAspect="1"/>
          </p:cNvPicPr>
          <p:nvPr/>
        </p:nvPicPr>
        <p:blipFill>
          <a:blip r:embed="rId2"/>
          <a:stretch>
            <a:fillRect/>
          </a:stretch>
        </p:blipFill>
        <p:spPr>
          <a:xfrm>
            <a:off x="3917950" y="1240118"/>
            <a:ext cx="4356100" cy="1625600"/>
          </a:xfrm>
          <a:prstGeom prst="rect">
            <a:avLst/>
          </a:prstGeom>
        </p:spPr>
      </p:pic>
      <p:pic>
        <p:nvPicPr>
          <p:cNvPr id="7" name="Picture 6" descr="A picture containing text, watch&#10;&#10;Description automatically generated">
            <a:extLst>
              <a:ext uri="{FF2B5EF4-FFF2-40B4-BE49-F238E27FC236}">
                <a16:creationId xmlns:a16="http://schemas.microsoft.com/office/drawing/2014/main" id="{73DD6A30-7A13-894E-9ECB-3A97E3D0ECFC}"/>
              </a:ext>
            </a:extLst>
          </p:cNvPr>
          <p:cNvPicPr>
            <a:picLocks noChangeAspect="1"/>
          </p:cNvPicPr>
          <p:nvPr/>
        </p:nvPicPr>
        <p:blipFill>
          <a:blip r:embed="rId3"/>
          <a:stretch>
            <a:fillRect/>
          </a:stretch>
        </p:blipFill>
        <p:spPr>
          <a:xfrm>
            <a:off x="3581400" y="3516033"/>
            <a:ext cx="5029200" cy="952500"/>
          </a:xfrm>
          <a:prstGeom prst="rect">
            <a:avLst/>
          </a:prstGeom>
        </p:spPr>
      </p:pic>
    </p:spTree>
    <p:extLst>
      <p:ext uri="{BB962C8B-B14F-4D97-AF65-F5344CB8AC3E}">
        <p14:creationId xmlns:p14="http://schemas.microsoft.com/office/powerpoint/2010/main" val="107830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2D7F3-DF8B-9D42-9DAC-830624E8E354}"/>
              </a:ext>
            </a:extLst>
          </p:cNvPr>
          <p:cNvSpPr>
            <a:spLocks noGrp="1"/>
          </p:cNvSpPr>
          <p:nvPr>
            <p:ph type="title"/>
          </p:nvPr>
        </p:nvSpPr>
        <p:spPr/>
        <p:txBody>
          <a:bodyPr/>
          <a:lstStyle/>
          <a:p>
            <a:r>
              <a:rPr lang="en-US" dirty="0"/>
              <a:t>Geometric Interpretation</a:t>
            </a:r>
          </a:p>
        </p:txBody>
      </p:sp>
      <p:sp>
        <p:nvSpPr>
          <p:cNvPr id="3" name="Content Placeholder 2">
            <a:extLst>
              <a:ext uri="{FF2B5EF4-FFF2-40B4-BE49-F238E27FC236}">
                <a16:creationId xmlns:a16="http://schemas.microsoft.com/office/drawing/2014/main" id="{4EED4F2E-284F-D94C-BB4E-91525071AEF3}"/>
              </a:ext>
            </a:extLst>
          </p:cNvPr>
          <p:cNvSpPr>
            <a:spLocks noGrp="1"/>
          </p:cNvSpPr>
          <p:nvPr>
            <p:ph idx="1"/>
          </p:nvPr>
        </p:nvSpPr>
        <p:spPr>
          <a:xfrm>
            <a:off x="1103313" y="2576093"/>
            <a:ext cx="6991804" cy="3672306"/>
          </a:xfrm>
        </p:spPr>
        <p:txBody>
          <a:bodyPr/>
          <a:lstStyle/>
          <a:p>
            <a:endParaRPr lang="en-US" dirty="0"/>
          </a:p>
          <a:p>
            <a:r>
              <a:rPr lang="en-US" dirty="0" err="1"/>
              <a:t>f</a:t>
            </a:r>
            <a:r>
              <a:rPr lang="en-US" baseline="-25000" dirty="0" err="1"/>
              <a:t>n</a:t>
            </a:r>
            <a:r>
              <a:rPr lang="en-US" dirty="0"/>
              <a:t>(A) is the orthogonal projection of Y onto the linear subspace spanned by the columns of A (aka X)</a:t>
            </a:r>
          </a:p>
          <a:p>
            <a:endParaRPr lang="en-US" dirty="0"/>
          </a:p>
          <a:p>
            <a:r>
              <a:rPr lang="en-US" dirty="0"/>
              <a:t>(go back and review the Linear Algebra notes!)</a:t>
            </a:r>
          </a:p>
        </p:txBody>
      </p:sp>
      <p:pic>
        <p:nvPicPr>
          <p:cNvPr id="5" name="Picture 4" descr="Text&#10;&#10;Description automatically generated with medium confidence">
            <a:extLst>
              <a:ext uri="{FF2B5EF4-FFF2-40B4-BE49-F238E27FC236}">
                <a16:creationId xmlns:a16="http://schemas.microsoft.com/office/drawing/2014/main" id="{EE5627FC-D7F6-B340-9809-14FF7CA4CFF2}"/>
              </a:ext>
            </a:extLst>
          </p:cNvPr>
          <p:cNvPicPr>
            <a:picLocks noChangeAspect="1"/>
          </p:cNvPicPr>
          <p:nvPr/>
        </p:nvPicPr>
        <p:blipFill>
          <a:blip r:embed="rId2"/>
          <a:stretch>
            <a:fillRect/>
          </a:stretch>
        </p:blipFill>
        <p:spPr>
          <a:xfrm>
            <a:off x="2846388" y="1375233"/>
            <a:ext cx="8242300" cy="1155700"/>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8BD5378F-79A1-8148-9C69-D1289269B6EA}"/>
              </a:ext>
            </a:extLst>
          </p:cNvPr>
          <p:cNvPicPr>
            <a:picLocks noChangeAspect="1"/>
          </p:cNvPicPr>
          <p:nvPr/>
        </p:nvPicPr>
        <p:blipFill>
          <a:blip r:embed="rId3"/>
          <a:stretch>
            <a:fillRect/>
          </a:stretch>
        </p:blipFill>
        <p:spPr>
          <a:xfrm>
            <a:off x="8095117" y="2775763"/>
            <a:ext cx="2993572" cy="3298473"/>
          </a:xfrm>
          <a:prstGeom prst="rect">
            <a:avLst/>
          </a:prstGeom>
        </p:spPr>
      </p:pic>
    </p:spTree>
    <p:extLst>
      <p:ext uri="{BB962C8B-B14F-4D97-AF65-F5344CB8AC3E}">
        <p14:creationId xmlns:p14="http://schemas.microsoft.com/office/powerpoint/2010/main" val="175463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6B842-7F89-A249-B638-1E476AC266DF}"/>
              </a:ext>
            </a:extLst>
          </p:cNvPr>
          <p:cNvSpPr>
            <a:spLocks noGrp="1"/>
          </p:cNvSpPr>
          <p:nvPr>
            <p:ph type="title"/>
          </p:nvPr>
        </p:nvSpPr>
        <p:spPr/>
        <p:txBody>
          <a:bodyPr/>
          <a:lstStyle/>
          <a:p>
            <a:r>
              <a:rPr lang="en-US" dirty="0"/>
              <a:t>Normal Equations</a:t>
            </a:r>
          </a:p>
        </p:txBody>
      </p:sp>
      <p:sp>
        <p:nvSpPr>
          <p:cNvPr id="3" name="Content Placeholder 2">
            <a:extLst>
              <a:ext uri="{FF2B5EF4-FFF2-40B4-BE49-F238E27FC236}">
                <a16:creationId xmlns:a16="http://schemas.microsoft.com/office/drawing/2014/main" id="{53D4506B-0993-7A42-B3DC-065BD1160F39}"/>
              </a:ext>
            </a:extLst>
          </p:cNvPr>
          <p:cNvSpPr>
            <a:spLocks noGrp="1"/>
          </p:cNvSpPr>
          <p:nvPr>
            <p:ph idx="1"/>
          </p:nvPr>
        </p:nvSpPr>
        <p:spPr/>
        <p:txBody>
          <a:bodyPr/>
          <a:lstStyle/>
          <a:p>
            <a:r>
              <a:rPr lang="en-US" dirty="0"/>
              <a:t>We saw how to solve when (A</a:t>
            </a:r>
            <a:r>
              <a:rPr lang="en-US" baseline="30000" dirty="0"/>
              <a:t>T</a:t>
            </a:r>
            <a:r>
              <a:rPr lang="en-US" dirty="0"/>
              <a:t>A) is invertible</a:t>
            </a:r>
          </a:p>
          <a:p>
            <a:pPr lvl="1"/>
            <a:r>
              <a:rPr lang="en-US" dirty="0"/>
              <a:t>Unspoken was the assumption that it is also </a:t>
            </a:r>
            <a:r>
              <a:rPr lang="en-US" i="1" dirty="0"/>
              <a:t>small</a:t>
            </a:r>
            <a:endParaRPr lang="en-US" dirty="0"/>
          </a:p>
          <a:p>
            <a:r>
              <a:rPr lang="en-US" dirty="0"/>
              <a:t>What about when (A</a:t>
            </a:r>
            <a:r>
              <a:rPr lang="en-US" baseline="30000" dirty="0"/>
              <a:t>T</a:t>
            </a:r>
            <a:r>
              <a:rPr lang="en-US" dirty="0"/>
              <a:t>A) is invertible, but </a:t>
            </a:r>
            <a:r>
              <a:rPr lang="en-US" b="1" dirty="0"/>
              <a:t>very large</a:t>
            </a:r>
            <a:r>
              <a:rPr lang="en-US" dirty="0"/>
              <a:t>?</a:t>
            </a:r>
          </a:p>
          <a:p>
            <a:r>
              <a:rPr lang="en-US" b="1" dirty="0"/>
              <a:t>Gradient descent!</a:t>
            </a:r>
            <a:r>
              <a:rPr lang="en-US" dirty="0"/>
              <a:t> J(β) is convex!</a:t>
            </a:r>
            <a:endParaRPr lang="en-US" b="1" dirty="0"/>
          </a:p>
        </p:txBody>
      </p:sp>
      <p:pic>
        <p:nvPicPr>
          <p:cNvPr id="5" name="Picture 4" descr="Chart&#10;&#10;Description automatically generated">
            <a:extLst>
              <a:ext uri="{FF2B5EF4-FFF2-40B4-BE49-F238E27FC236}">
                <a16:creationId xmlns:a16="http://schemas.microsoft.com/office/drawing/2014/main" id="{C3BDCB1B-54BF-D242-B50B-BF6F23C082E3}"/>
              </a:ext>
            </a:extLst>
          </p:cNvPr>
          <p:cNvPicPr>
            <a:picLocks noChangeAspect="1"/>
          </p:cNvPicPr>
          <p:nvPr/>
        </p:nvPicPr>
        <p:blipFill>
          <a:blip r:embed="rId2"/>
          <a:stretch>
            <a:fillRect/>
          </a:stretch>
        </p:blipFill>
        <p:spPr>
          <a:xfrm>
            <a:off x="8107412" y="3293751"/>
            <a:ext cx="3884882" cy="3154318"/>
          </a:xfrm>
          <a:prstGeom prst="rect">
            <a:avLst/>
          </a:prstGeom>
        </p:spPr>
      </p:pic>
      <p:pic>
        <p:nvPicPr>
          <p:cNvPr id="7" name="Picture 6" descr="Logo&#10;&#10;Description automatically generated with medium confidence">
            <a:extLst>
              <a:ext uri="{FF2B5EF4-FFF2-40B4-BE49-F238E27FC236}">
                <a16:creationId xmlns:a16="http://schemas.microsoft.com/office/drawing/2014/main" id="{EA844072-C364-F043-A1C9-BBF3C8CEF97E}"/>
              </a:ext>
            </a:extLst>
          </p:cNvPr>
          <p:cNvPicPr>
            <a:picLocks noChangeAspect="1"/>
          </p:cNvPicPr>
          <p:nvPr/>
        </p:nvPicPr>
        <p:blipFill>
          <a:blip r:embed="rId3"/>
          <a:stretch>
            <a:fillRect/>
          </a:stretch>
        </p:blipFill>
        <p:spPr>
          <a:xfrm>
            <a:off x="8741753" y="2349485"/>
            <a:ext cx="2616200" cy="64770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A50778CA-63CA-7F4A-9367-7E23FD422C10}"/>
              </a:ext>
            </a:extLst>
          </p:cNvPr>
          <p:cNvPicPr>
            <a:picLocks noChangeAspect="1"/>
          </p:cNvPicPr>
          <p:nvPr/>
        </p:nvPicPr>
        <p:blipFill>
          <a:blip r:embed="rId4"/>
          <a:stretch>
            <a:fillRect/>
          </a:stretch>
        </p:blipFill>
        <p:spPr>
          <a:xfrm>
            <a:off x="788852" y="3872593"/>
            <a:ext cx="7061200" cy="1333500"/>
          </a:xfrm>
          <a:prstGeom prst="rect">
            <a:avLst/>
          </a:prstGeom>
        </p:spPr>
      </p:pic>
      <p:pic>
        <p:nvPicPr>
          <p:cNvPr id="11" name="Picture 10" descr="Text&#10;&#10;Description automatically generated">
            <a:extLst>
              <a:ext uri="{FF2B5EF4-FFF2-40B4-BE49-F238E27FC236}">
                <a16:creationId xmlns:a16="http://schemas.microsoft.com/office/drawing/2014/main" id="{90F2E6A0-142F-BF4D-995E-CB2AEC140DF3}"/>
              </a:ext>
            </a:extLst>
          </p:cNvPr>
          <p:cNvPicPr>
            <a:picLocks noChangeAspect="1"/>
          </p:cNvPicPr>
          <p:nvPr/>
        </p:nvPicPr>
        <p:blipFill>
          <a:blip r:embed="rId5"/>
          <a:stretch>
            <a:fillRect/>
          </a:stretch>
        </p:blipFill>
        <p:spPr>
          <a:xfrm>
            <a:off x="3258083" y="5314886"/>
            <a:ext cx="4591969" cy="1454666"/>
          </a:xfrm>
          <a:prstGeom prst="rect">
            <a:avLst/>
          </a:prstGeom>
        </p:spPr>
      </p:pic>
    </p:spTree>
    <p:extLst>
      <p:ext uri="{BB962C8B-B14F-4D97-AF65-F5344CB8AC3E}">
        <p14:creationId xmlns:p14="http://schemas.microsoft.com/office/powerpoint/2010/main" val="33484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20D32-0461-A344-9FB5-CAF9B576D256}"/>
              </a:ext>
            </a:extLst>
          </p:cNvPr>
          <p:cNvSpPr>
            <a:spLocks noGrp="1"/>
          </p:cNvSpPr>
          <p:nvPr>
            <p:ph type="title"/>
          </p:nvPr>
        </p:nvSpPr>
        <p:spPr/>
        <p:txBody>
          <a:bodyPr/>
          <a:lstStyle/>
          <a:p>
            <a:r>
              <a:rPr lang="en-US" dirty="0"/>
              <a:t>Normal Equations</a:t>
            </a:r>
          </a:p>
        </p:txBody>
      </p:sp>
      <p:sp>
        <p:nvSpPr>
          <p:cNvPr id="3" name="Content Placeholder 2">
            <a:extLst>
              <a:ext uri="{FF2B5EF4-FFF2-40B4-BE49-F238E27FC236}">
                <a16:creationId xmlns:a16="http://schemas.microsoft.com/office/drawing/2014/main" id="{BC8DCC98-69F4-5146-9471-ECB1A57A9D87}"/>
              </a:ext>
            </a:extLst>
          </p:cNvPr>
          <p:cNvSpPr>
            <a:spLocks noGrp="1"/>
          </p:cNvSpPr>
          <p:nvPr>
            <p:ph idx="1"/>
          </p:nvPr>
        </p:nvSpPr>
        <p:spPr/>
        <p:txBody>
          <a:bodyPr/>
          <a:lstStyle/>
          <a:p>
            <a:r>
              <a:rPr lang="en-US" dirty="0"/>
              <a:t>What about when (A</a:t>
            </a:r>
            <a:r>
              <a:rPr lang="en-US" baseline="30000" dirty="0"/>
              <a:t>T</a:t>
            </a:r>
            <a:r>
              <a:rPr lang="en-US" dirty="0"/>
              <a:t>A) is </a:t>
            </a:r>
            <a:r>
              <a:rPr lang="en-US" b="1" dirty="0"/>
              <a:t>not </a:t>
            </a:r>
            <a:r>
              <a:rPr lang="en-US" dirty="0"/>
              <a:t>invertible?</a:t>
            </a:r>
          </a:p>
          <a:p>
            <a:r>
              <a:rPr lang="en-US" b="1" dirty="0"/>
              <a:t>Prior + regularization</a:t>
            </a:r>
          </a:p>
        </p:txBody>
      </p:sp>
      <p:pic>
        <p:nvPicPr>
          <p:cNvPr id="5" name="Picture 4" descr="Timeline&#10;&#10;Description automatically generated with medium confidence">
            <a:extLst>
              <a:ext uri="{FF2B5EF4-FFF2-40B4-BE49-F238E27FC236}">
                <a16:creationId xmlns:a16="http://schemas.microsoft.com/office/drawing/2014/main" id="{56271126-A3A6-874D-8B98-C2357E10F100}"/>
              </a:ext>
            </a:extLst>
          </p:cNvPr>
          <p:cNvPicPr>
            <a:picLocks noChangeAspect="1"/>
          </p:cNvPicPr>
          <p:nvPr/>
        </p:nvPicPr>
        <p:blipFill>
          <a:blip r:embed="rId2"/>
          <a:stretch>
            <a:fillRect/>
          </a:stretch>
        </p:blipFill>
        <p:spPr>
          <a:xfrm>
            <a:off x="901155" y="3793883"/>
            <a:ext cx="10389689" cy="1746447"/>
          </a:xfrm>
          <a:prstGeom prst="rect">
            <a:avLst/>
          </a:prstGeom>
        </p:spPr>
      </p:pic>
    </p:spTree>
    <p:extLst>
      <p:ext uri="{BB962C8B-B14F-4D97-AF65-F5344CB8AC3E}">
        <p14:creationId xmlns:p14="http://schemas.microsoft.com/office/powerpoint/2010/main" val="3134758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55473-883C-CA44-9BB8-D4EFB144D3E7}"/>
              </a:ext>
            </a:extLst>
          </p:cNvPr>
          <p:cNvSpPr>
            <a:spLocks noGrp="1"/>
          </p:cNvSpPr>
          <p:nvPr>
            <p:ph type="title"/>
          </p:nvPr>
        </p:nvSpPr>
        <p:spPr/>
        <p:txBody>
          <a:bodyPr/>
          <a:lstStyle/>
          <a:p>
            <a:r>
              <a:rPr lang="en-US" dirty="0"/>
              <a:t>Non-invertible case</a:t>
            </a:r>
          </a:p>
        </p:txBody>
      </p:sp>
      <p:sp>
        <p:nvSpPr>
          <p:cNvPr id="3" name="Content Placeholder 2">
            <a:extLst>
              <a:ext uri="{FF2B5EF4-FFF2-40B4-BE49-F238E27FC236}">
                <a16:creationId xmlns:a16="http://schemas.microsoft.com/office/drawing/2014/main" id="{0C100D23-BD64-5444-8F17-5297E281DC2D}"/>
              </a:ext>
            </a:extLst>
          </p:cNvPr>
          <p:cNvSpPr>
            <a:spLocks noGrp="1"/>
          </p:cNvSpPr>
          <p:nvPr>
            <p:ph idx="1"/>
          </p:nvPr>
        </p:nvSpPr>
        <p:spPr/>
        <p:txBody>
          <a:bodyPr>
            <a:normAutofit lnSpcReduction="10000"/>
          </a:bodyPr>
          <a:lstStyle/>
          <a:p>
            <a:r>
              <a:rPr lang="en-US" dirty="0"/>
              <a:t>What kinds of priors?</a:t>
            </a:r>
          </a:p>
          <a:p>
            <a:endParaRPr lang="en-US" dirty="0"/>
          </a:p>
          <a:p>
            <a:r>
              <a:rPr lang="en-US" dirty="0"/>
              <a:t>Gaussian prior</a:t>
            </a:r>
          </a:p>
          <a:p>
            <a:endParaRPr lang="en-US" dirty="0"/>
          </a:p>
          <a:p>
            <a:endParaRPr lang="en-US" dirty="0"/>
          </a:p>
          <a:p>
            <a:r>
              <a:rPr lang="en-US" dirty="0"/>
              <a:t>Laplace prior</a:t>
            </a:r>
          </a:p>
          <a:p>
            <a:endParaRPr lang="en-US" dirty="0"/>
          </a:p>
          <a:p>
            <a:endParaRPr lang="en-US" dirty="0"/>
          </a:p>
          <a:p>
            <a:r>
              <a:rPr lang="en-US" b="1" dirty="0"/>
              <a:t>What’s the difference?</a:t>
            </a:r>
          </a:p>
        </p:txBody>
      </p:sp>
      <p:pic>
        <p:nvPicPr>
          <p:cNvPr id="4" name="Picture 3" descr="A picture containing text, watch, clock, gauge&#10;&#10;Description automatically generated">
            <a:extLst>
              <a:ext uri="{FF2B5EF4-FFF2-40B4-BE49-F238E27FC236}">
                <a16:creationId xmlns:a16="http://schemas.microsoft.com/office/drawing/2014/main" id="{E23650BE-38C6-B84F-BA25-5B3A0E47760F}"/>
              </a:ext>
            </a:extLst>
          </p:cNvPr>
          <p:cNvPicPr>
            <a:picLocks noChangeAspect="1"/>
          </p:cNvPicPr>
          <p:nvPr/>
        </p:nvPicPr>
        <p:blipFill>
          <a:blip r:embed="rId2"/>
          <a:stretch>
            <a:fillRect/>
          </a:stretch>
        </p:blipFill>
        <p:spPr>
          <a:xfrm>
            <a:off x="3655958" y="2521858"/>
            <a:ext cx="8218180" cy="1276610"/>
          </a:xfrm>
          <a:prstGeom prst="rect">
            <a:avLst/>
          </a:prstGeom>
        </p:spPr>
      </p:pic>
      <p:pic>
        <p:nvPicPr>
          <p:cNvPr id="6" name="Picture 5" descr="A picture containing text, clock, watch, gauge&#10;&#10;Description automatically generated">
            <a:extLst>
              <a:ext uri="{FF2B5EF4-FFF2-40B4-BE49-F238E27FC236}">
                <a16:creationId xmlns:a16="http://schemas.microsoft.com/office/drawing/2014/main" id="{E45D036D-7A85-C940-9267-198553909A1F}"/>
              </a:ext>
            </a:extLst>
          </p:cNvPr>
          <p:cNvPicPr>
            <a:picLocks noChangeAspect="1"/>
          </p:cNvPicPr>
          <p:nvPr/>
        </p:nvPicPr>
        <p:blipFill>
          <a:blip r:embed="rId3"/>
          <a:stretch>
            <a:fillRect/>
          </a:stretch>
        </p:blipFill>
        <p:spPr>
          <a:xfrm>
            <a:off x="3655956" y="3998138"/>
            <a:ext cx="8218181" cy="1384958"/>
          </a:xfrm>
          <a:prstGeom prst="rect">
            <a:avLst/>
          </a:prstGeom>
        </p:spPr>
      </p:pic>
    </p:spTree>
    <p:extLst>
      <p:ext uri="{BB962C8B-B14F-4D97-AF65-F5344CB8AC3E}">
        <p14:creationId xmlns:p14="http://schemas.microsoft.com/office/powerpoint/2010/main" val="1493869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25B91-44E1-A246-B983-3D9F43BAA74F}"/>
              </a:ext>
            </a:extLst>
          </p:cNvPr>
          <p:cNvSpPr>
            <a:spLocks noGrp="1"/>
          </p:cNvSpPr>
          <p:nvPr>
            <p:ph type="title"/>
          </p:nvPr>
        </p:nvSpPr>
        <p:spPr/>
        <p:txBody>
          <a:bodyPr/>
          <a:lstStyle/>
          <a:p>
            <a:r>
              <a:rPr lang="en-US" dirty="0"/>
              <a:t>Types of regularization</a:t>
            </a:r>
          </a:p>
        </p:txBody>
      </p:sp>
      <p:sp>
        <p:nvSpPr>
          <p:cNvPr id="9" name="Text Placeholder 8">
            <a:extLst>
              <a:ext uri="{FF2B5EF4-FFF2-40B4-BE49-F238E27FC236}">
                <a16:creationId xmlns:a16="http://schemas.microsoft.com/office/drawing/2014/main" id="{80583FF7-B15E-B142-BB1D-869D44FDBB13}"/>
              </a:ext>
            </a:extLst>
          </p:cNvPr>
          <p:cNvSpPr>
            <a:spLocks noGrp="1"/>
          </p:cNvSpPr>
          <p:nvPr>
            <p:ph type="body" idx="1"/>
          </p:nvPr>
        </p:nvSpPr>
        <p:spPr/>
        <p:txBody>
          <a:bodyPr/>
          <a:lstStyle/>
          <a:p>
            <a:r>
              <a:rPr lang="en-US" dirty="0"/>
              <a:t>Ridge regression (L2)</a:t>
            </a:r>
          </a:p>
        </p:txBody>
      </p:sp>
      <p:sp>
        <p:nvSpPr>
          <p:cNvPr id="10" name="Text Placeholder 9">
            <a:extLst>
              <a:ext uri="{FF2B5EF4-FFF2-40B4-BE49-F238E27FC236}">
                <a16:creationId xmlns:a16="http://schemas.microsoft.com/office/drawing/2014/main" id="{857C0759-7ABC-D345-A222-7032109932D1}"/>
              </a:ext>
            </a:extLst>
          </p:cNvPr>
          <p:cNvSpPr>
            <a:spLocks noGrp="1"/>
          </p:cNvSpPr>
          <p:nvPr>
            <p:ph type="body" sz="quarter" idx="3"/>
          </p:nvPr>
        </p:nvSpPr>
        <p:spPr/>
        <p:txBody>
          <a:bodyPr/>
          <a:lstStyle/>
          <a:p>
            <a:r>
              <a:rPr lang="en-US" dirty="0"/>
              <a:t>Lasso regression (L1)</a:t>
            </a:r>
          </a:p>
        </p:txBody>
      </p:sp>
      <p:pic>
        <p:nvPicPr>
          <p:cNvPr id="7" name="Picture 6">
            <a:extLst>
              <a:ext uri="{FF2B5EF4-FFF2-40B4-BE49-F238E27FC236}">
                <a16:creationId xmlns:a16="http://schemas.microsoft.com/office/drawing/2014/main" id="{1DA87A7F-CC03-F94C-ACF0-3C710E340F35}"/>
              </a:ext>
            </a:extLst>
          </p:cNvPr>
          <p:cNvPicPr>
            <a:picLocks noChangeAspect="1"/>
          </p:cNvPicPr>
          <p:nvPr/>
        </p:nvPicPr>
        <p:blipFill>
          <a:blip r:embed="rId2"/>
          <a:stretch>
            <a:fillRect/>
          </a:stretch>
        </p:blipFill>
        <p:spPr>
          <a:xfrm>
            <a:off x="2491667" y="1391950"/>
            <a:ext cx="6219063" cy="701169"/>
          </a:xfrm>
          <a:prstGeom prst="rect">
            <a:avLst/>
          </a:prstGeom>
        </p:spPr>
      </p:pic>
      <p:pic>
        <p:nvPicPr>
          <p:cNvPr id="15" name="Picture 14" descr="Diagram&#10;&#10;Description automatically generated">
            <a:extLst>
              <a:ext uri="{FF2B5EF4-FFF2-40B4-BE49-F238E27FC236}">
                <a16:creationId xmlns:a16="http://schemas.microsoft.com/office/drawing/2014/main" id="{0CFBA9CC-360C-4948-B402-46A80773B389}"/>
              </a:ext>
            </a:extLst>
          </p:cNvPr>
          <p:cNvPicPr>
            <a:picLocks noChangeAspect="1"/>
          </p:cNvPicPr>
          <p:nvPr/>
        </p:nvPicPr>
        <p:blipFill>
          <a:blip r:embed="rId3"/>
          <a:stretch>
            <a:fillRect/>
          </a:stretch>
        </p:blipFill>
        <p:spPr>
          <a:xfrm>
            <a:off x="1392329" y="2680744"/>
            <a:ext cx="3818305" cy="3391989"/>
          </a:xfrm>
          <a:prstGeom prst="rect">
            <a:avLst/>
          </a:prstGeom>
        </p:spPr>
      </p:pic>
      <p:pic>
        <p:nvPicPr>
          <p:cNvPr id="17" name="Picture 16" descr="Diagram&#10;&#10;Description automatically generated">
            <a:extLst>
              <a:ext uri="{FF2B5EF4-FFF2-40B4-BE49-F238E27FC236}">
                <a16:creationId xmlns:a16="http://schemas.microsoft.com/office/drawing/2014/main" id="{57DED522-66C5-794D-B6C9-7E9DB86BABE6}"/>
              </a:ext>
            </a:extLst>
          </p:cNvPr>
          <p:cNvPicPr>
            <a:picLocks noChangeAspect="1"/>
          </p:cNvPicPr>
          <p:nvPr/>
        </p:nvPicPr>
        <p:blipFill>
          <a:blip r:embed="rId4"/>
          <a:stretch>
            <a:fillRect/>
          </a:stretch>
        </p:blipFill>
        <p:spPr>
          <a:xfrm>
            <a:off x="5348472" y="2680744"/>
            <a:ext cx="4094677" cy="3391989"/>
          </a:xfrm>
          <a:prstGeom prst="rect">
            <a:avLst/>
          </a:prstGeom>
        </p:spPr>
      </p:pic>
      <p:sp>
        <p:nvSpPr>
          <p:cNvPr id="22" name="Rounded Rectangular Callout 21">
            <a:extLst>
              <a:ext uri="{FF2B5EF4-FFF2-40B4-BE49-F238E27FC236}">
                <a16:creationId xmlns:a16="http://schemas.microsoft.com/office/drawing/2014/main" id="{45914881-5397-AB4A-ADE5-DD675DC157B0}"/>
              </a:ext>
            </a:extLst>
          </p:cNvPr>
          <p:cNvSpPr/>
          <p:nvPr/>
        </p:nvSpPr>
        <p:spPr>
          <a:xfrm>
            <a:off x="9861893" y="2220247"/>
            <a:ext cx="2064496" cy="1920679"/>
          </a:xfrm>
          <a:prstGeom prst="wedgeRoundRectCallout">
            <a:avLst>
              <a:gd name="adj1" fmla="val -64015"/>
              <a:gd name="adj2" fmla="val 300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L1 (Lasso) results in </a:t>
            </a:r>
            <a:r>
              <a:rPr lang="en-US" i="1" dirty="0"/>
              <a:t>sparse</a:t>
            </a:r>
            <a:r>
              <a:rPr lang="en-US" dirty="0"/>
              <a:t> solutions</a:t>
            </a:r>
          </a:p>
        </p:txBody>
      </p:sp>
      <p:sp>
        <p:nvSpPr>
          <p:cNvPr id="23" name="Rounded Rectangular Callout 22">
            <a:extLst>
              <a:ext uri="{FF2B5EF4-FFF2-40B4-BE49-F238E27FC236}">
                <a16:creationId xmlns:a16="http://schemas.microsoft.com/office/drawing/2014/main" id="{423887DD-EE75-234B-9B59-07DD0FE1D820}"/>
              </a:ext>
            </a:extLst>
          </p:cNvPr>
          <p:cNvSpPr/>
          <p:nvPr/>
        </p:nvSpPr>
        <p:spPr>
          <a:xfrm>
            <a:off x="9861893" y="4376738"/>
            <a:ext cx="2064496" cy="1920679"/>
          </a:xfrm>
          <a:prstGeom prst="wedgeRoundRectCallout">
            <a:avLst>
              <a:gd name="adj1" fmla="val -64648"/>
              <a:gd name="adj2" fmla="val -270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Very good for high-dimensional problems!</a:t>
            </a:r>
          </a:p>
        </p:txBody>
      </p:sp>
    </p:spTree>
    <p:extLst>
      <p:ext uri="{BB962C8B-B14F-4D97-AF65-F5344CB8AC3E}">
        <p14:creationId xmlns:p14="http://schemas.microsoft.com/office/powerpoint/2010/main" val="162424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22" grpId="0" animBg="1"/>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6A10B-75A6-0E44-A1E5-8FCEC4C2972D}"/>
              </a:ext>
            </a:extLst>
          </p:cNvPr>
          <p:cNvSpPr>
            <a:spLocks noGrp="1"/>
          </p:cNvSpPr>
          <p:nvPr>
            <p:ph type="title"/>
          </p:nvPr>
        </p:nvSpPr>
        <p:spPr/>
        <p:txBody>
          <a:bodyPr/>
          <a:lstStyle/>
          <a:p>
            <a:r>
              <a:rPr lang="en-US" dirty="0"/>
              <a:t>In general, the goal:</a:t>
            </a:r>
          </a:p>
        </p:txBody>
      </p:sp>
      <p:sp>
        <p:nvSpPr>
          <p:cNvPr id="3" name="Content Placeholder 2">
            <a:extLst>
              <a:ext uri="{FF2B5EF4-FFF2-40B4-BE49-F238E27FC236}">
                <a16:creationId xmlns:a16="http://schemas.microsoft.com/office/drawing/2014/main" id="{EC3A047D-8733-D645-8CA7-1B73F9786FE3}"/>
              </a:ext>
            </a:extLst>
          </p:cNvPr>
          <p:cNvSpPr>
            <a:spLocks noGrp="1"/>
          </p:cNvSpPr>
          <p:nvPr>
            <p:ph idx="1"/>
          </p:nvPr>
        </p:nvSpPr>
        <p:spPr>
          <a:xfrm>
            <a:off x="1103312" y="2052918"/>
            <a:ext cx="3938951" cy="4195481"/>
          </a:xfrm>
        </p:spPr>
        <p:txBody>
          <a:bodyPr/>
          <a:lstStyle/>
          <a:p>
            <a:r>
              <a:rPr lang="en-US" dirty="0"/>
              <a:t>Construct a </a:t>
            </a:r>
            <a:r>
              <a:rPr lang="en-US" b="1" dirty="0"/>
              <a:t>predictor </a:t>
            </a:r>
            <a:r>
              <a:rPr lang="en-US" dirty="0"/>
              <a:t>f: X -&gt; Y that minimizes risk R(f)</a:t>
            </a:r>
            <a:endParaRPr lang="en-US" b="1" dirty="0"/>
          </a:p>
        </p:txBody>
      </p:sp>
      <p:pic>
        <p:nvPicPr>
          <p:cNvPr id="5" name="Picture 4" descr="Text&#10;&#10;Description automatically generated">
            <a:extLst>
              <a:ext uri="{FF2B5EF4-FFF2-40B4-BE49-F238E27FC236}">
                <a16:creationId xmlns:a16="http://schemas.microsoft.com/office/drawing/2014/main" id="{AD021039-ABBD-5C47-A49B-77B5D47DBF6A}"/>
              </a:ext>
            </a:extLst>
          </p:cNvPr>
          <p:cNvPicPr>
            <a:picLocks noChangeAspect="1"/>
          </p:cNvPicPr>
          <p:nvPr/>
        </p:nvPicPr>
        <p:blipFill>
          <a:blip r:embed="rId2"/>
          <a:stretch>
            <a:fillRect/>
          </a:stretch>
        </p:blipFill>
        <p:spPr>
          <a:xfrm>
            <a:off x="1826298" y="4716936"/>
            <a:ext cx="3573104" cy="1786552"/>
          </a:xfrm>
          <a:prstGeom prst="rect">
            <a:avLst/>
          </a:prstGeom>
        </p:spPr>
      </p:pic>
      <p:pic>
        <p:nvPicPr>
          <p:cNvPr id="9" name="Picture 8" descr="Text&#10;&#10;Description automatically generated">
            <a:extLst>
              <a:ext uri="{FF2B5EF4-FFF2-40B4-BE49-F238E27FC236}">
                <a16:creationId xmlns:a16="http://schemas.microsoft.com/office/drawing/2014/main" id="{13B7E4C9-F119-BB4D-8FDC-A148AC94960C}"/>
              </a:ext>
            </a:extLst>
          </p:cNvPr>
          <p:cNvPicPr>
            <a:picLocks noChangeAspect="1"/>
          </p:cNvPicPr>
          <p:nvPr/>
        </p:nvPicPr>
        <p:blipFill>
          <a:blip r:embed="rId3"/>
          <a:stretch>
            <a:fillRect/>
          </a:stretch>
        </p:blipFill>
        <p:spPr>
          <a:xfrm>
            <a:off x="6792599" y="4815143"/>
            <a:ext cx="3674987" cy="1590139"/>
          </a:xfrm>
          <a:prstGeom prst="rect">
            <a:avLst/>
          </a:prstGeom>
        </p:spPr>
      </p:pic>
      <p:pic>
        <p:nvPicPr>
          <p:cNvPr id="11" name="Picture 10" descr="Chart, line chart&#10;&#10;Description automatically generated">
            <a:extLst>
              <a:ext uri="{FF2B5EF4-FFF2-40B4-BE49-F238E27FC236}">
                <a16:creationId xmlns:a16="http://schemas.microsoft.com/office/drawing/2014/main" id="{AB74836F-A5EA-4D48-BA2A-6D1B9068A77F}"/>
              </a:ext>
            </a:extLst>
          </p:cNvPr>
          <p:cNvPicPr>
            <a:picLocks noChangeAspect="1"/>
          </p:cNvPicPr>
          <p:nvPr/>
        </p:nvPicPr>
        <p:blipFill>
          <a:blip r:embed="rId4"/>
          <a:stretch>
            <a:fillRect/>
          </a:stretch>
        </p:blipFill>
        <p:spPr>
          <a:xfrm>
            <a:off x="5382821" y="1314942"/>
            <a:ext cx="6494542" cy="3048052"/>
          </a:xfrm>
          <a:prstGeom prst="rect">
            <a:avLst/>
          </a:prstGeom>
        </p:spPr>
      </p:pic>
    </p:spTree>
    <p:extLst>
      <p:ext uri="{BB962C8B-B14F-4D97-AF65-F5344CB8AC3E}">
        <p14:creationId xmlns:p14="http://schemas.microsoft.com/office/powerpoint/2010/main" val="291986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FEEA0-FFE1-BA4E-9B94-6E5F9EF3E1E7}"/>
              </a:ext>
            </a:extLst>
          </p:cNvPr>
          <p:cNvSpPr>
            <a:spLocks noGrp="1"/>
          </p:cNvSpPr>
          <p:nvPr>
            <p:ph type="title"/>
          </p:nvPr>
        </p:nvSpPr>
        <p:spPr/>
        <p:txBody>
          <a:bodyPr/>
          <a:lstStyle/>
          <a:p>
            <a:r>
              <a:rPr lang="en-US" dirty="0"/>
              <a:t>Part II: Ensemble Models</a:t>
            </a:r>
          </a:p>
        </p:txBody>
      </p:sp>
      <p:sp>
        <p:nvSpPr>
          <p:cNvPr id="3" name="Text Placeholder 2">
            <a:extLst>
              <a:ext uri="{FF2B5EF4-FFF2-40B4-BE49-F238E27FC236}">
                <a16:creationId xmlns:a16="http://schemas.microsoft.com/office/drawing/2014/main" id="{1E14C45A-8DAA-2A4C-9453-6D03BF66C71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8203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5B3DB-0C2E-E047-B32F-DD821154B5DC}"/>
              </a:ext>
            </a:extLst>
          </p:cNvPr>
          <p:cNvSpPr>
            <a:spLocks noGrp="1"/>
          </p:cNvSpPr>
          <p:nvPr>
            <p:ph type="title"/>
          </p:nvPr>
        </p:nvSpPr>
        <p:spPr/>
        <p:txBody>
          <a:bodyPr/>
          <a:lstStyle/>
          <a:p>
            <a:r>
              <a:rPr lang="en-US" dirty="0"/>
              <a:t>Nonlinear decision boundaries</a:t>
            </a:r>
          </a:p>
        </p:txBody>
      </p:sp>
      <p:sp>
        <p:nvSpPr>
          <p:cNvPr id="5" name="Content Placeholder 4">
            <a:extLst>
              <a:ext uri="{FF2B5EF4-FFF2-40B4-BE49-F238E27FC236}">
                <a16:creationId xmlns:a16="http://schemas.microsoft.com/office/drawing/2014/main" id="{5F82B731-EC2E-3847-929F-E6235FBEDACF}"/>
              </a:ext>
            </a:extLst>
          </p:cNvPr>
          <p:cNvSpPr>
            <a:spLocks noGrp="1"/>
          </p:cNvSpPr>
          <p:nvPr>
            <p:ph idx="1"/>
          </p:nvPr>
        </p:nvSpPr>
        <p:spPr>
          <a:xfrm>
            <a:off x="1103312" y="2052918"/>
            <a:ext cx="6198825" cy="4195481"/>
          </a:xfrm>
        </p:spPr>
        <p:txBody>
          <a:bodyPr/>
          <a:lstStyle/>
          <a:p>
            <a:r>
              <a:rPr lang="en-US" dirty="0"/>
              <a:t>Sometimes we encounter problems that linear models can’t solve</a:t>
            </a:r>
          </a:p>
        </p:txBody>
      </p:sp>
      <p:pic>
        <p:nvPicPr>
          <p:cNvPr id="7" name="Picture 6" descr="A picture containing background pattern&#10;&#10;Description automatically generated">
            <a:extLst>
              <a:ext uri="{FF2B5EF4-FFF2-40B4-BE49-F238E27FC236}">
                <a16:creationId xmlns:a16="http://schemas.microsoft.com/office/drawing/2014/main" id="{D92BA7BC-9667-644C-B54B-EB3EDA5653A1}"/>
              </a:ext>
            </a:extLst>
          </p:cNvPr>
          <p:cNvPicPr>
            <a:picLocks noChangeAspect="1"/>
          </p:cNvPicPr>
          <p:nvPr/>
        </p:nvPicPr>
        <p:blipFill>
          <a:blip r:embed="rId2"/>
          <a:stretch>
            <a:fillRect/>
          </a:stretch>
        </p:blipFill>
        <p:spPr>
          <a:xfrm>
            <a:off x="7556560" y="2052918"/>
            <a:ext cx="4295096" cy="4352364"/>
          </a:xfrm>
          <a:prstGeom prst="rect">
            <a:avLst/>
          </a:prstGeom>
        </p:spPr>
      </p:pic>
    </p:spTree>
    <p:extLst>
      <p:ext uri="{BB962C8B-B14F-4D97-AF65-F5344CB8AC3E}">
        <p14:creationId xmlns:p14="http://schemas.microsoft.com/office/powerpoint/2010/main" val="3596703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E5F35-D0F1-3545-9850-3E1E4BAE0093}"/>
              </a:ext>
            </a:extLst>
          </p:cNvPr>
          <p:cNvSpPr>
            <a:spLocks noGrp="1"/>
          </p:cNvSpPr>
          <p:nvPr>
            <p:ph type="title"/>
          </p:nvPr>
        </p:nvSpPr>
        <p:spPr/>
        <p:txBody>
          <a:bodyPr/>
          <a:lstStyle/>
          <a:p>
            <a:r>
              <a:rPr lang="en-US" dirty="0"/>
              <a:t>Bias-variance trade-off</a:t>
            </a:r>
          </a:p>
        </p:txBody>
      </p:sp>
      <p:sp>
        <p:nvSpPr>
          <p:cNvPr id="3" name="Content Placeholder 2">
            <a:extLst>
              <a:ext uri="{FF2B5EF4-FFF2-40B4-BE49-F238E27FC236}">
                <a16:creationId xmlns:a16="http://schemas.microsoft.com/office/drawing/2014/main" id="{C3A48F75-E59B-9649-B190-881EE852D5D8}"/>
              </a:ext>
            </a:extLst>
          </p:cNvPr>
          <p:cNvSpPr>
            <a:spLocks noGrp="1"/>
          </p:cNvSpPr>
          <p:nvPr>
            <p:ph idx="1"/>
          </p:nvPr>
        </p:nvSpPr>
        <p:spPr>
          <a:xfrm>
            <a:off x="1103313" y="2052918"/>
            <a:ext cx="4992688" cy="4195481"/>
          </a:xfrm>
        </p:spPr>
        <p:txBody>
          <a:bodyPr>
            <a:normAutofit fontScale="92500" lnSpcReduction="10000"/>
          </a:bodyPr>
          <a:lstStyle/>
          <a:p>
            <a:r>
              <a:rPr lang="en-US" dirty="0"/>
              <a:t>Bias</a:t>
            </a:r>
          </a:p>
          <a:p>
            <a:pPr lvl="1"/>
            <a:r>
              <a:rPr lang="en-US" dirty="0"/>
              <a:t>E[</a:t>
            </a:r>
            <a:r>
              <a:rPr lang="en-US" dirty="0" err="1"/>
              <a:t>θ</a:t>
            </a:r>
            <a:r>
              <a:rPr lang="en-US" dirty="0"/>
              <a:t> – X]</a:t>
            </a:r>
          </a:p>
          <a:p>
            <a:pPr lvl="1"/>
            <a:r>
              <a:rPr lang="en-US" dirty="0"/>
              <a:t>Deviation of the estimator from the true value on average</a:t>
            </a:r>
          </a:p>
          <a:p>
            <a:r>
              <a:rPr lang="en-US" dirty="0"/>
              <a:t>Variance</a:t>
            </a:r>
          </a:p>
          <a:p>
            <a:pPr lvl="1"/>
            <a:r>
              <a:rPr lang="en-US" dirty="0"/>
              <a:t>E(X</a:t>
            </a:r>
            <a:r>
              <a:rPr lang="en-US" baseline="30000" dirty="0"/>
              <a:t>2</a:t>
            </a:r>
            <a:r>
              <a:rPr lang="en-US" dirty="0"/>
              <a:t>) – E(X)</a:t>
            </a:r>
            <a:r>
              <a:rPr lang="en-US" baseline="30000" dirty="0"/>
              <a:t>2</a:t>
            </a:r>
            <a:endParaRPr lang="en-US" dirty="0"/>
          </a:p>
          <a:p>
            <a:pPr lvl="1"/>
            <a:r>
              <a:rPr lang="en-US" dirty="0"/>
              <a:t>Spread of the data from its average</a:t>
            </a:r>
          </a:p>
          <a:p>
            <a:r>
              <a:rPr lang="en-US" dirty="0"/>
              <a:t>As one decreases, the other tends to increase</a:t>
            </a:r>
          </a:p>
          <a:p>
            <a:r>
              <a:rPr lang="en-US" dirty="0"/>
              <a:t>Low-bias, low-variance is not generally possible</a:t>
            </a:r>
          </a:p>
        </p:txBody>
      </p:sp>
      <p:pic>
        <p:nvPicPr>
          <p:cNvPr id="1026" name="Picture 2" descr="Lecture 12: Bias Variance Tradeoff">
            <a:extLst>
              <a:ext uri="{FF2B5EF4-FFF2-40B4-BE49-F238E27FC236}">
                <a16:creationId xmlns:a16="http://schemas.microsoft.com/office/drawing/2014/main" id="{EBB5A9FB-B40E-DF46-9127-162550FDB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1707" y="1500179"/>
            <a:ext cx="5529217" cy="4963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82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F84CA-530A-4F4E-AE28-A593D413E741}"/>
              </a:ext>
            </a:extLst>
          </p:cNvPr>
          <p:cNvSpPr>
            <a:spLocks noGrp="1"/>
          </p:cNvSpPr>
          <p:nvPr>
            <p:ph type="title"/>
          </p:nvPr>
        </p:nvSpPr>
        <p:spPr/>
        <p:txBody>
          <a:bodyPr/>
          <a:lstStyle/>
          <a:p>
            <a:r>
              <a:rPr lang="en-US" dirty="0"/>
              <a:t>Ensemble Models</a:t>
            </a:r>
          </a:p>
        </p:txBody>
      </p:sp>
      <p:sp>
        <p:nvSpPr>
          <p:cNvPr id="3" name="Content Placeholder 2">
            <a:extLst>
              <a:ext uri="{FF2B5EF4-FFF2-40B4-BE49-F238E27FC236}">
                <a16:creationId xmlns:a16="http://schemas.microsoft.com/office/drawing/2014/main" id="{C07A1965-95FD-454B-B069-F4EB404DA4EB}"/>
              </a:ext>
            </a:extLst>
          </p:cNvPr>
          <p:cNvSpPr>
            <a:spLocks noGrp="1"/>
          </p:cNvSpPr>
          <p:nvPr>
            <p:ph idx="1"/>
          </p:nvPr>
        </p:nvSpPr>
        <p:spPr/>
        <p:txBody>
          <a:bodyPr>
            <a:normAutofit lnSpcReduction="10000"/>
          </a:bodyPr>
          <a:lstStyle/>
          <a:p>
            <a:r>
              <a:rPr lang="en-US" dirty="0"/>
              <a:t>Collections of “weak learners”</a:t>
            </a:r>
          </a:p>
          <a:p>
            <a:pPr lvl="1"/>
            <a:r>
              <a:rPr lang="en-US" dirty="0"/>
              <a:t>Decision Trees -&gt; Random Forests</a:t>
            </a:r>
          </a:p>
          <a:p>
            <a:pPr lvl="1"/>
            <a:r>
              <a:rPr lang="en-US" dirty="0"/>
              <a:t>Logistic Regression -&gt; Pool of Logistic Regressors</a:t>
            </a:r>
          </a:p>
          <a:p>
            <a:pPr lvl="1"/>
            <a:r>
              <a:rPr lang="en-US" dirty="0"/>
              <a:t>Naïve Bayes -&gt; Ensemble of Naïve Bayes</a:t>
            </a:r>
          </a:p>
          <a:p>
            <a:pPr lvl="1"/>
            <a:r>
              <a:rPr lang="en-US" dirty="0"/>
              <a:t>Support Vector Machine -&gt; Ensemble of SVMs</a:t>
            </a:r>
          </a:p>
          <a:p>
            <a:r>
              <a:rPr lang="en-US" dirty="0"/>
              <a:t>Each is trained independently on a subset of the training data</a:t>
            </a:r>
          </a:p>
          <a:p>
            <a:r>
              <a:rPr lang="en-US" dirty="0"/>
              <a:t>Decisions are made by pooling all the individual models’ predictions</a:t>
            </a:r>
          </a:p>
          <a:p>
            <a:endParaRPr lang="en-US" dirty="0"/>
          </a:p>
          <a:p>
            <a:r>
              <a:rPr lang="en-US" b="1" dirty="0"/>
              <a:t>Instead of learning a single (weak) classifier, learn many (weak) classifiers that are good at different parts of the input space</a:t>
            </a:r>
          </a:p>
        </p:txBody>
      </p:sp>
    </p:spTree>
    <p:extLst>
      <p:ext uri="{BB962C8B-B14F-4D97-AF65-F5344CB8AC3E}">
        <p14:creationId xmlns:p14="http://schemas.microsoft.com/office/powerpoint/2010/main" val="76251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5CF8-F0AF-B546-ABEE-02D9AC6DF618}"/>
              </a:ext>
            </a:extLst>
          </p:cNvPr>
          <p:cNvSpPr>
            <a:spLocks noGrp="1"/>
          </p:cNvSpPr>
          <p:nvPr>
            <p:ph type="title"/>
          </p:nvPr>
        </p:nvSpPr>
        <p:spPr/>
        <p:txBody>
          <a:bodyPr/>
          <a:lstStyle/>
          <a:p>
            <a:r>
              <a:rPr lang="en-US" dirty="0"/>
              <a:t>Boosting</a:t>
            </a:r>
          </a:p>
        </p:txBody>
      </p:sp>
      <p:sp>
        <p:nvSpPr>
          <p:cNvPr id="3" name="Content Placeholder 2">
            <a:extLst>
              <a:ext uri="{FF2B5EF4-FFF2-40B4-BE49-F238E27FC236}">
                <a16:creationId xmlns:a16="http://schemas.microsoft.com/office/drawing/2014/main" id="{EC15146B-A604-E944-96DF-3E75C3CEBCB1}"/>
              </a:ext>
            </a:extLst>
          </p:cNvPr>
          <p:cNvSpPr>
            <a:spLocks noGrp="1"/>
          </p:cNvSpPr>
          <p:nvPr>
            <p:ph idx="1"/>
          </p:nvPr>
        </p:nvSpPr>
        <p:spPr/>
        <p:txBody>
          <a:bodyPr/>
          <a:lstStyle/>
          <a:p>
            <a:r>
              <a:rPr lang="en-US" dirty="0"/>
              <a:t>Given a weak learner, run it multiple times on (reweighted) training data, then let learned classifiers vote</a:t>
            </a:r>
          </a:p>
          <a:p>
            <a:r>
              <a:rPr lang="en-US" dirty="0"/>
              <a:t>On each iteration </a:t>
            </a:r>
            <a:r>
              <a:rPr lang="en-US" i="1" dirty="0"/>
              <a:t>t</a:t>
            </a:r>
            <a:r>
              <a:rPr lang="en-US" dirty="0"/>
              <a:t>:</a:t>
            </a:r>
          </a:p>
          <a:p>
            <a:pPr lvl="1"/>
            <a:r>
              <a:rPr lang="en-US" dirty="0"/>
              <a:t>weight each training example by how incorrectly it was classified</a:t>
            </a:r>
          </a:p>
          <a:p>
            <a:pPr lvl="1"/>
            <a:r>
              <a:rPr lang="en-US" dirty="0"/>
              <a:t>learn a weak hypothesis (classifier) </a:t>
            </a:r>
            <a:r>
              <a:rPr lang="en-US" i="1" dirty="0" err="1"/>
              <a:t>h</a:t>
            </a:r>
            <a:r>
              <a:rPr lang="en-US" i="1" baseline="-25000" dirty="0" err="1"/>
              <a:t>t</a:t>
            </a:r>
            <a:endParaRPr lang="en-US" i="1" dirty="0"/>
          </a:p>
          <a:p>
            <a:pPr lvl="1"/>
            <a:r>
              <a:rPr lang="en-US" dirty="0"/>
              <a:t>a strength of the hypothesis </a:t>
            </a:r>
            <a:r>
              <a:rPr lang="en-US" i="1" dirty="0" err="1"/>
              <a:t>ɑ</a:t>
            </a:r>
            <a:r>
              <a:rPr lang="en-US" i="1" baseline="-25000" dirty="0" err="1"/>
              <a:t>t</a:t>
            </a:r>
            <a:endParaRPr lang="en-US" i="1" dirty="0"/>
          </a:p>
          <a:p>
            <a:r>
              <a:rPr lang="en-US" dirty="0"/>
              <a:t>Final classifier</a:t>
            </a:r>
          </a:p>
        </p:txBody>
      </p:sp>
      <p:pic>
        <p:nvPicPr>
          <p:cNvPr id="5" name="Picture 4" descr="Icon&#10;&#10;Description automatically generated">
            <a:extLst>
              <a:ext uri="{FF2B5EF4-FFF2-40B4-BE49-F238E27FC236}">
                <a16:creationId xmlns:a16="http://schemas.microsoft.com/office/drawing/2014/main" id="{A0FAA0F3-371D-CD44-9FED-B529FEC8EBD0}"/>
              </a:ext>
            </a:extLst>
          </p:cNvPr>
          <p:cNvPicPr>
            <a:picLocks noChangeAspect="1"/>
          </p:cNvPicPr>
          <p:nvPr/>
        </p:nvPicPr>
        <p:blipFill>
          <a:blip r:embed="rId2"/>
          <a:stretch>
            <a:fillRect/>
          </a:stretch>
        </p:blipFill>
        <p:spPr>
          <a:xfrm>
            <a:off x="3182632" y="4966788"/>
            <a:ext cx="4787900" cy="660400"/>
          </a:xfrm>
          <a:prstGeom prst="rect">
            <a:avLst/>
          </a:prstGeom>
        </p:spPr>
      </p:pic>
    </p:spTree>
    <p:extLst>
      <p:ext uri="{BB962C8B-B14F-4D97-AF65-F5344CB8AC3E}">
        <p14:creationId xmlns:p14="http://schemas.microsoft.com/office/powerpoint/2010/main" val="4068129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BE0A3-F097-FC4D-A4BE-A73DDE7D81DB}"/>
              </a:ext>
            </a:extLst>
          </p:cNvPr>
          <p:cNvSpPr>
            <a:spLocks noGrp="1"/>
          </p:cNvSpPr>
          <p:nvPr>
            <p:ph type="title"/>
          </p:nvPr>
        </p:nvSpPr>
        <p:spPr/>
        <p:txBody>
          <a:bodyPr/>
          <a:lstStyle/>
          <a:p>
            <a:r>
              <a:rPr lang="en-US" dirty="0"/>
              <a:t>Boosting example</a:t>
            </a:r>
          </a:p>
        </p:txBody>
      </p:sp>
      <p:pic>
        <p:nvPicPr>
          <p:cNvPr id="5" name="Picture 4" descr="Chart, scatter chart&#10;&#10;Description automatically generated">
            <a:extLst>
              <a:ext uri="{FF2B5EF4-FFF2-40B4-BE49-F238E27FC236}">
                <a16:creationId xmlns:a16="http://schemas.microsoft.com/office/drawing/2014/main" id="{FD5CA86C-E6DA-C342-B5A7-BC7E7E806B17}"/>
              </a:ext>
            </a:extLst>
          </p:cNvPr>
          <p:cNvPicPr>
            <a:picLocks noChangeAspect="1"/>
          </p:cNvPicPr>
          <p:nvPr/>
        </p:nvPicPr>
        <p:blipFill>
          <a:blip r:embed="rId3"/>
          <a:stretch>
            <a:fillRect/>
          </a:stretch>
        </p:blipFill>
        <p:spPr>
          <a:xfrm>
            <a:off x="783555" y="1335865"/>
            <a:ext cx="2753194" cy="2691842"/>
          </a:xfrm>
          <a:prstGeom prst="rect">
            <a:avLst/>
          </a:prstGeom>
        </p:spPr>
      </p:pic>
      <p:pic>
        <p:nvPicPr>
          <p:cNvPr id="7" name="Picture 6" descr="Chart, scatter chart, box and whisker chart&#10;&#10;Description automatically generated">
            <a:extLst>
              <a:ext uri="{FF2B5EF4-FFF2-40B4-BE49-F238E27FC236}">
                <a16:creationId xmlns:a16="http://schemas.microsoft.com/office/drawing/2014/main" id="{8A4D2F3A-0979-3349-93A5-4D7FB71E045F}"/>
              </a:ext>
            </a:extLst>
          </p:cNvPr>
          <p:cNvPicPr>
            <a:picLocks noChangeAspect="1"/>
          </p:cNvPicPr>
          <p:nvPr/>
        </p:nvPicPr>
        <p:blipFill>
          <a:blip r:embed="rId4"/>
          <a:stretch>
            <a:fillRect/>
          </a:stretch>
        </p:blipFill>
        <p:spPr>
          <a:xfrm>
            <a:off x="4419539" y="1385714"/>
            <a:ext cx="2699511" cy="2592144"/>
          </a:xfrm>
          <a:prstGeom prst="rect">
            <a:avLst/>
          </a:prstGeom>
        </p:spPr>
      </p:pic>
      <p:pic>
        <p:nvPicPr>
          <p:cNvPr id="9" name="Picture 8" descr="Diagram&#10;&#10;Description automatically generated">
            <a:extLst>
              <a:ext uri="{FF2B5EF4-FFF2-40B4-BE49-F238E27FC236}">
                <a16:creationId xmlns:a16="http://schemas.microsoft.com/office/drawing/2014/main" id="{06F35BFC-E070-9043-B07B-C1890E7F1661}"/>
              </a:ext>
            </a:extLst>
          </p:cNvPr>
          <p:cNvPicPr>
            <a:picLocks noChangeAspect="1"/>
          </p:cNvPicPr>
          <p:nvPr/>
        </p:nvPicPr>
        <p:blipFill>
          <a:blip r:embed="rId5"/>
          <a:stretch>
            <a:fillRect/>
          </a:stretch>
        </p:blipFill>
        <p:spPr>
          <a:xfrm>
            <a:off x="783555" y="3950202"/>
            <a:ext cx="2622820" cy="2737856"/>
          </a:xfrm>
          <a:prstGeom prst="rect">
            <a:avLst/>
          </a:prstGeom>
        </p:spPr>
      </p:pic>
      <p:pic>
        <p:nvPicPr>
          <p:cNvPr id="11" name="Picture 10" descr="Chart&#10;&#10;Description automatically generated">
            <a:extLst>
              <a:ext uri="{FF2B5EF4-FFF2-40B4-BE49-F238E27FC236}">
                <a16:creationId xmlns:a16="http://schemas.microsoft.com/office/drawing/2014/main" id="{79F3D4D1-03A2-334E-B72C-ECB85B7A2D83}"/>
              </a:ext>
            </a:extLst>
          </p:cNvPr>
          <p:cNvPicPr>
            <a:picLocks noChangeAspect="1"/>
          </p:cNvPicPr>
          <p:nvPr/>
        </p:nvPicPr>
        <p:blipFill>
          <a:blip r:embed="rId6"/>
          <a:stretch>
            <a:fillRect/>
          </a:stretch>
        </p:blipFill>
        <p:spPr>
          <a:xfrm>
            <a:off x="4546697" y="3904188"/>
            <a:ext cx="2446432" cy="2829885"/>
          </a:xfrm>
          <a:prstGeom prst="rect">
            <a:avLst/>
          </a:prstGeom>
        </p:spPr>
      </p:pic>
      <p:pic>
        <p:nvPicPr>
          <p:cNvPr id="13" name="Picture 12" descr="Chart, scatter chart, box and whisker chart&#10;&#10;Description automatically generated">
            <a:extLst>
              <a:ext uri="{FF2B5EF4-FFF2-40B4-BE49-F238E27FC236}">
                <a16:creationId xmlns:a16="http://schemas.microsoft.com/office/drawing/2014/main" id="{85E36A04-181D-F948-BF1D-35500069F7EF}"/>
              </a:ext>
            </a:extLst>
          </p:cNvPr>
          <p:cNvPicPr>
            <a:picLocks noChangeAspect="1"/>
          </p:cNvPicPr>
          <p:nvPr/>
        </p:nvPicPr>
        <p:blipFill>
          <a:blip r:embed="rId7"/>
          <a:stretch>
            <a:fillRect/>
          </a:stretch>
        </p:blipFill>
        <p:spPr>
          <a:xfrm>
            <a:off x="8295465" y="1420224"/>
            <a:ext cx="2638159" cy="2523123"/>
          </a:xfrm>
          <a:prstGeom prst="rect">
            <a:avLst/>
          </a:prstGeom>
        </p:spPr>
      </p:pic>
      <p:pic>
        <p:nvPicPr>
          <p:cNvPr id="15" name="Picture 14" descr="A picture containing box and whisker chart&#10;&#10;Description automatically generated">
            <a:extLst>
              <a:ext uri="{FF2B5EF4-FFF2-40B4-BE49-F238E27FC236}">
                <a16:creationId xmlns:a16="http://schemas.microsoft.com/office/drawing/2014/main" id="{9A8082F2-A9B1-4D42-94C3-206FFD9E3183}"/>
              </a:ext>
            </a:extLst>
          </p:cNvPr>
          <p:cNvPicPr>
            <a:picLocks noChangeAspect="1"/>
          </p:cNvPicPr>
          <p:nvPr/>
        </p:nvPicPr>
        <p:blipFill>
          <a:blip r:embed="rId8"/>
          <a:stretch>
            <a:fillRect/>
          </a:stretch>
        </p:blipFill>
        <p:spPr>
          <a:xfrm>
            <a:off x="8275048" y="4154654"/>
            <a:ext cx="2576806" cy="2576806"/>
          </a:xfrm>
          <a:prstGeom prst="rect">
            <a:avLst/>
          </a:prstGeom>
        </p:spPr>
      </p:pic>
    </p:spTree>
    <p:extLst>
      <p:ext uri="{BB962C8B-B14F-4D97-AF65-F5344CB8AC3E}">
        <p14:creationId xmlns:p14="http://schemas.microsoft.com/office/powerpoint/2010/main" val="276017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3028E-379A-6F44-A58F-76098C9689B8}"/>
              </a:ext>
            </a:extLst>
          </p:cNvPr>
          <p:cNvSpPr>
            <a:spLocks noGrp="1"/>
          </p:cNvSpPr>
          <p:nvPr>
            <p:ph type="title"/>
          </p:nvPr>
        </p:nvSpPr>
        <p:spPr/>
        <p:txBody>
          <a:bodyPr/>
          <a:lstStyle/>
          <a:p>
            <a:r>
              <a:rPr lang="en-US" dirty="0"/>
              <a:t>Boosting example</a:t>
            </a:r>
          </a:p>
        </p:txBody>
      </p:sp>
      <p:pic>
        <p:nvPicPr>
          <p:cNvPr id="5" name="Picture 4" descr="Chart, waterfall chart&#10;&#10;Description automatically generated">
            <a:extLst>
              <a:ext uri="{FF2B5EF4-FFF2-40B4-BE49-F238E27FC236}">
                <a16:creationId xmlns:a16="http://schemas.microsoft.com/office/drawing/2014/main" id="{004CF75D-8CCB-434A-AFC1-ED05081F86DA}"/>
              </a:ext>
            </a:extLst>
          </p:cNvPr>
          <p:cNvPicPr>
            <a:picLocks noChangeAspect="1"/>
          </p:cNvPicPr>
          <p:nvPr/>
        </p:nvPicPr>
        <p:blipFill>
          <a:blip r:embed="rId2"/>
          <a:stretch>
            <a:fillRect/>
          </a:stretch>
        </p:blipFill>
        <p:spPr>
          <a:xfrm>
            <a:off x="476294" y="2573562"/>
            <a:ext cx="7058297" cy="2431191"/>
          </a:xfrm>
          <a:prstGeom prst="rect">
            <a:avLst/>
          </a:prstGeom>
        </p:spPr>
      </p:pic>
      <p:pic>
        <p:nvPicPr>
          <p:cNvPr id="7" name="Picture 6" descr="A picture containing text, clock&#10;&#10;Description automatically generated">
            <a:extLst>
              <a:ext uri="{FF2B5EF4-FFF2-40B4-BE49-F238E27FC236}">
                <a16:creationId xmlns:a16="http://schemas.microsoft.com/office/drawing/2014/main" id="{93C60207-AED9-9649-9B13-CF5E2CE31F68}"/>
              </a:ext>
            </a:extLst>
          </p:cNvPr>
          <p:cNvPicPr>
            <a:picLocks noChangeAspect="1"/>
          </p:cNvPicPr>
          <p:nvPr/>
        </p:nvPicPr>
        <p:blipFill>
          <a:blip r:embed="rId3"/>
          <a:stretch>
            <a:fillRect/>
          </a:stretch>
        </p:blipFill>
        <p:spPr>
          <a:xfrm>
            <a:off x="7821983" y="1853248"/>
            <a:ext cx="4187862" cy="3909907"/>
          </a:xfrm>
          <a:prstGeom prst="rect">
            <a:avLst/>
          </a:prstGeom>
        </p:spPr>
      </p:pic>
    </p:spTree>
    <p:extLst>
      <p:ext uri="{BB962C8B-B14F-4D97-AF65-F5344CB8AC3E}">
        <p14:creationId xmlns:p14="http://schemas.microsoft.com/office/powerpoint/2010/main" val="126817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48BDE-F28E-6147-B7F9-A9630FB6AA2F}"/>
              </a:ext>
            </a:extLst>
          </p:cNvPr>
          <p:cNvSpPr>
            <a:spLocks noGrp="1"/>
          </p:cNvSpPr>
          <p:nvPr>
            <p:ph type="title"/>
          </p:nvPr>
        </p:nvSpPr>
        <p:spPr/>
        <p:txBody>
          <a:bodyPr/>
          <a:lstStyle/>
          <a:p>
            <a:r>
              <a:rPr lang="en-US" dirty="0"/>
              <a:t>Part III: </a:t>
            </a:r>
            <a:r>
              <a:rPr lang="en-US" dirty="0" err="1"/>
              <a:t>xgboost</a:t>
            </a:r>
            <a:endParaRPr lang="en-US" dirty="0"/>
          </a:p>
        </p:txBody>
      </p:sp>
      <p:sp>
        <p:nvSpPr>
          <p:cNvPr id="5" name="Text Placeholder 4">
            <a:extLst>
              <a:ext uri="{FF2B5EF4-FFF2-40B4-BE49-F238E27FC236}">
                <a16:creationId xmlns:a16="http://schemas.microsoft.com/office/drawing/2014/main" id="{E97E3E59-67FF-A647-8361-921ABE96BE5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82846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XGBoost</a:t>
            </a:r>
            <a:endParaRPr lang="en-US" dirty="0"/>
          </a:p>
        </p:txBody>
      </p:sp>
      <p:sp>
        <p:nvSpPr>
          <p:cNvPr id="3" name="Content Placeholder 2"/>
          <p:cNvSpPr>
            <a:spLocks noGrp="1"/>
          </p:cNvSpPr>
          <p:nvPr>
            <p:ph idx="1"/>
          </p:nvPr>
        </p:nvSpPr>
        <p:spPr>
          <a:xfrm>
            <a:off x="818712" y="2222287"/>
            <a:ext cx="5193955" cy="4381713"/>
          </a:xfrm>
        </p:spPr>
        <p:txBody>
          <a:bodyPr/>
          <a:lstStyle/>
          <a:p>
            <a:r>
              <a:rPr lang="en-US" dirty="0" err="1"/>
              <a:t>eXtreme</a:t>
            </a:r>
            <a:r>
              <a:rPr lang="en-US" dirty="0"/>
              <a:t> Gradient Boosting</a:t>
            </a:r>
          </a:p>
          <a:p>
            <a:r>
              <a:rPr lang="en-US" dirty="0"/>
              <a:t>29 </a:t>
            </a:r>
            <a:r>
              <a:rPr lang="en-US" dirty="0" err="1"/>
              <a:t>Kaggle</a:t>
            </a:r>
            <a:r>
              <a:rPr lang="en-US" dirty="0"/>
              <a:t> challenges with winners in 2015</a:t>
            </a:r>
          </a:p>
          <a:p>
            <a:pPr lvl="1"/>
            <a:r>
              <a:rPr lang="en-US" dirty="0"/>
              <a:t>17 used </a:t>
            </a:r>
            <a:r>
              <a:rPr lang="en-US" dirty="0" err="1"/>
              <a:t>XGBoost</a:t>
            </a:r>
            <a:endParaRPr lang="en-US" dirty="0"/>
          </a:p>
          <a:p>
            <a:pPr lvl="1"/>
            <a:r>
              <a:rPr lang="en-US" dirty="0"/>
              <a:t>8 of these solely used </a:t>
            </a:r>
            <a:r>
              <a:rPr lang="en-US" dirty="0" err="1"/>
              <a:t>XGBoost</a:t>
            </a:r>
            <a:r>
              <a:rPr lang="en-US" dirty="0"/>
              <a:t>; the others combined </a:t>
            </a:r>
            <a:r>
              <a:rPr lang="en-US" dirty="0" err="1"/>
              <a:t>XGBoost</a:t>
            </a:r>
            <a:r>
              <a:rPr lang="en-US" dirty="0"/>
              <a:t> with DNNs</a:t>
            </a:r>
          </a:p>
          <a:p>
            <a:r>
              <a:rPr lang="en-US" dirty="0" err="1"/>
              <a:t>KDDCup</a:t>
            </a:r>
            <a:r>
              <a:rPr lang="en-US" dirty="0"/>
              <a:t> 2015</a:t>
            </a:r>
          </a:p>
          <a:p>
            <a:pPr lvl="1"/>
            <a:r>
              <a:rPr lang="en-US" dirty="0"/>
              <a:t>Every single top 10 finisher used </a:t>
            </a:r>
            <a:r>
              <a:rPr lang="en-US" dirty="0" err="1"/>
              <a:t>XGBoost</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667" y="3520209"/>
            <a:ext cx="6044252" cy="940955"/>
          </a:xfrm>
          <a:prstGeom prst="rect">
            <a:avLst/>
          </a:prstGeom>
        </p:spPr>
      </p:pic>
    </p:spTree>
    <p:extLst>
      <p:ext uri="{BB962C8B-B14F-4D97-AF65-F5344CB8AC3E}">
        <p14:creationId xmlns:p14="http://schemas.microsoft.com/office/powerpoint/2010/main" val="111523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XGBoost</a:t>
            </a:r>
            <a:r>
              <a:rPr lang="en-US" dirty="0"/>
              <a:t> Applications</a:t>
            </a:r>
          </a:p>
        </p:txBody>
      </p:sp>
      <p:sp>
        <p:nvSpPr>
          <p:cNvPr id="3" name="Content Placeholder 2"/>
          <p:cNvSpPr>
            <a:spLocks noGrp="1"/>
          </p:cNvSpPr>
          <p:nvPr>
            <p:ph idx="1"/>
          </p:nvPr>
        </p:nvSpPr>
        <p:spPr>
          <a:xfrm>
            <a:off x="818712" y="2222287"/>
            <a:ext cx="5886888" cy="4511022"/>
          </a:xfrm>
        </p:spPr>
        <p:txBody>
          <a:bodyPr>
            <a:normAutofit fontScale="92500" lnSpcReduction="20000"/>
          </a:bodyPr>
          <a:lstStyle/>
          <a:p>
            <a:r>
              <a:rPr lang="en-US" dirty="0"/>
              <a:t>Store sales prediction</a:t>
            </a:r>
          </a:p>
          <a:p>
            <a:r>
              <a:rPr lang="en-US" dirty="0"/>
              <a:t>High energy physics event classification</a:t>
            </a:r>
          </a:p>
          <a:p>
            <a:r>
              <a:rPr lang="en-US" dirty="0"/>
              <a:t>Web text classification</a:t>
            </a:r>
          </a:p>
          <a:p>
            <a:r>
              <a:rPr lang="en-US" dirty="0"/>
              <a:t>Customer behavior prediction</a:t>
            </a:r>
          </a:p>
          <a:p>
            <a:r>
              <a:rPr lang="en-US" dirty="0"/>
              <a:t>Motion detection</a:t>
            </a:r>
          </a:p>
          <a:p>
            <a:r>
              <a:rPr lang="en-US" dirty="0"/>
              <a:t>Ad click through rate prediction</a:t>
            </a:r>
          </a:p>
          <a:p>
            <a:r>
              <a:rPr lang="en-US" dirty="0"/>
              <a:t>Malware classification</a:t>
            </a:r>
          </a:p>
          <a:p>
            <a:r>
              <a:rPr lang="en-US" dirty="0"/>
              <a:t>Product categorization</a:t>
            </a:r>
          </a:p>
          <a:p>
            <a:r>
              <a:rPr lang="en-US" dirty="0"/>
              <a:t>Hazard risk prediction</a:t>
            </a:r>
          </a:p>
          <a:p>
            <a:r>
              <a:rPr lang="en-US" dirty="0"/>
              <a:t>Massive on-line course dropout rate prediction</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667" y="3520209"/>
            <a:ext cx="6044252" cy="940955"/>
          </a:xfrm>
          <a:prstGeom prst="rect">
            <a:avLst/>
          </a:prstGeom>
        </p:spPr>
      </p:pic>
    </p:spTree>
    <p:extLst>
      <p:ext uri="{BB962C8B-B14F-4D97-AF65-F5344CB8AC3E}">
        <p14:creationId xmlns:p14="http://schemas.microsoft.com/office/powerpoint/2010/main" val="143289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2250"/>
                            </p:stCondLst>
                            <p:childTnLst>
                              <p:par>
                                <p:cTn id="17" presetID="10" presetClass="entr" presetSubtype="0" fill="hold" grpId="0" nodeType="afterEffect">
                                  <p:stCondLst>
                                    <p:cond delay="2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3000"/>
                            </p:stCondLst>
                            <p:childTnLst>
                              <p:par>
                                <p:cTn id="21" presetID="10" presetClass="entr" presetSubtype="0" fill="hold" grpId="0" nodeType="afterEffect">
                                  <p:stCondLst>
                                    <p:cond delay="25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3750"/>
                            </p:stCondLst>
                            <p:childTnLst>
                              <p:par>
                                <p:cTn id="25" presetID="10" presetClass="entr" presetSubtype="0" fill="hold" grpId="0" nodeType="afterEffect">
                                  <p:stCondLst>
                                    <p:cond delay="25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4500"/>
                            </p:stCondLst>
                            <p:childTnLst>
                              <p:par>
                                <p:cTn id="29" presetID="10" presetClass="entr" presetSubtype="0" fill="hold" grpId="0" nodeType="afterEffect">
                                  <p:stCondLst>
                                    <p:cond delay="25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p:stCondLst>
                              <p:cond delay="5250"/>
                            </p:stCondLst>
                            <p:childTnLst>
                              <p:par>
                                <p:cTn id="33" presetID="10" presetClass="entr" presetSubtype="0" fill="hold" grpId="0" nodeType="afterEffect">
                                  <p:stCondLst>
                                    <p:cond delay="25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par>
                          <p:cTn id="36" fill="hold">
                            <p:stCondLst>
                              <p:cond delay="6000"/>
                            </p:stCondLst>
                            <p:childTnLst>
                              <p:par>
                                <p:cTn id="37" presetID="10" presetClass="entr" presetSubtype="0" fill="hold" grpId="0" nodeType="afterEffect">
                                  <p:stCondLst>
                                    <p:cond delay="25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par>
                          <p:cTn id="40" fill="hold">
                            <p:stCondLst>
                              <p:cond delay="6750"/>
                            </p:stCondLst>
                            <p:childTnLst>
                              <p:par>
                                <p:cTn id="41" presetID="10" presetClass="entr" presetSubtype="0" fill="hold" grpId="0" nodeType="afterEffect">
                                  <p:stCondLst>
                                    <p:cond delay="25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7A122-4F62-5B42-BAD1-D90C66BB25D0}"/>
              </a:ext>
            </a:extLst>
          </p:cNvPr>
          <p:cNvSpPr>
            <a:spLocks noGrp="1"/>
          </p:cNvSpPr>
          <p:nvPr>
            <p:ph type="title"/>
          </p:nvPr>
        </p:nvSpPr>
        <p:spPr/>
        <p:txBody>
          <a:bodyPr/>
          <a:lstStyle/>
          <a:p>
            <a:r>
              <a:rPr lang="en-US" dirty="0"/>
              <a:t>Optimal [regression] predictor</a:t>
            </a:r>
          </a:p>
        </p:txBody>
      </p:sp>
      <p:pic>
        <p:nvPicPr>
          <p:cNvPr id="5" name="Picture 4" descr="Text&#10;&#10;Description automatically generated">
            <a:extLst>
              <a:ext uri="{FF2B5EF4-FFF2-40B4-BE49-F238E27FC236}">
                <a16:creationId xmlns:a16="http://schemas.microsoft.com/office/drawing/2014/main" id="{58275504-6FBA-1A4D-AA86-15C011822CFA}"/>
              </a:ext>
            </a:extLst>
          </p:cNvPr>
          <p:cNvPicPr>
            <a:picLocks noChangeAspect="1"/>
          </p:cNvPicPr>
          <p:nvPr/>
        </p:nvPicPr>
        <p:blipFill>
          <a:blip r:embed="rId2"/>
          <a:stretch>
            <a:fillRect/>
          </a:stretch>
        </p:blipFill>
        <p:spPr>
          <a:xfrm>
            <a:off x="1981200" y="2139950"/>
            <a:ext cx="8229600" cy="2578100"/>
          </a:xfrm>
          <a:prstGeom prst="rect">
            <a:avLst/>
          </a:prstGeom>
        </p:spPr>
      </p:pic>
    </p:spTree>
    <p:extLst>
      <p:ext uri="{BB962C8B-B14F-4D97-AF65-F5344CB8AC3E}">
        <p14:creationId xmlns:p14="http://schemas.microsoft.com/office/powerpoint/2010/main" val="1127403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a:t>
            </a:r>
            <a:r>
              <a:rPr lang="en-US" dirty="0" err="1"/>
              <a:t>XGBoost</a:t>
            </a:r>
            <a:endParaRPr lang="en-US" dirty="0"/>
          </a:p>
        </p:txBody>
      </p:sp>
      <p:sp>
        <p:nvSpPr>
          <p:cNvPr id="3" name="Content Placeholder 2"/>
          <p:cNvSpPr>
            <a:spLocks noGrp="1"/>
          </p:cNvSpPr>
          <p:nvPr>
            <p:ph idx="1"/>
          </p:nvPr>
        </p:nvSpPr>
        <p:spPr/>
        <p:txBody>
          <a:bodyPr/>
          <a:lstStyle/>
          <a:p>
            <a:r>
              <a:rPr lang="en-US" dirty="0"/>
              <a:t>Single most important factor in its success: </a:t>
            </a:r>
            <a:r>
              <a:rPr lang="en-US" b="1" i="1" dirty="0"/>
              <a:t>scalability</a:t>
            </a:r>
            <a:endParaRPr lang="en-US" dirty="0"/>
          </a:p>
          <a:p>
            <a:r>
              <a:rPr lang="en-US" dirty="0"/>
              <a:t>Due to several important systems and algorithmic optimizations</a:t>
            </a:r>
          </a:p>
          <a:p>
            <a:pPr>
              <a:buFont typeface="+mj-lt"/>
              <a:buAutoNum type="arabicPeriod"/>
            </a:pPr>
            <a:endParaRPr lang="en-US" dirty="0"/>
          </a:p>
          <a:p>
            <a:pPr>
              <a:buFont typeface="+mj-lt"/>
              <a:buAutoNum type="arabicPeriod"/>
            </a:pPr>
            <a:r>
              <a:rPr lang="en-US" dirty="0"/>
              <a:t>Highly scalable end-to-end tree boosting system</a:t>
            </a:r>
          </a:p>
          <a:p>
            <a:pPr>
              <a:buFont typeface="+mj-lt"/>
              <a:buAutoNum type="arabicPeriod"/>
            </a:pPr>
            <a:r>
              <a:rPr lang="en-US" dirty="0"/>
              <a:t>Theoretically justified weighted quantile sketch for efficient proposal calculation</a:t>
            </a:r>
          </a:p>
          <a:p>
            <a:pPr>
              <a:buFont typeface="+mj-lt"/>
              <a:buAutoNum type="arabicPeriod"/>
            </a:pPr>
            <a:r>
              <a:rPr lang="en-US" dirty="0"/>
              <a:t>Novel sparsity-aware algorithm for parallel tree learning</a:t>
            </a:r>
          </a:p>
          <a:p>
            <a:pPr>
              <a:buFont typeface="+mj-lt"/>
              <a:buAutoNum type="arabicPeriod"/>
            </a:pPr>
            <a:r>
              <a:rPr lang="en-US" dirty="0"/>
              <a:t>Effective cache-aware block structure for out-of-core tree learning</a:t>
            </a:r>
          </a:p>
          <a:p>
            <a:pPr>
              <a:buFont typeface="+mj-lt"/>
              <a:buAutoNum type="arabicPeriod"/>
            </a:pPr>
            <a:endParaRPr lang="en-US" dirty="0"/>
          </a:p>
        </p:txBody>
      </p:sp>
    </p:spTree>
    <p:extLst>
      <p:ext uri="{BB962C8B-B14F-4D97-AF65-F5344CB8AC3E}">
        <p14:creationId xmlns:p14="http://schemas.microsoft.com/office/powerpoint/2010/main" val="42946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“tree boosting”?</a:t>
            </a:r>
          </a:p>
        </p:txBody>
      </p:sp>
      <p:sp>
        <p:nvSpPr>
          <p:cNvPr id="3" name="Content Placeholder 2"/>
          <p:cNvSpPr>
            <a:spLocks noGrp="1"/>
          </p:cNvSpPr>
          <p:nvPr>
            <p:ph idx="1"/>
          </p:nvPr>
        </p:nvSpPr>
        <p:spPr>
          <a:xfrm>
            <a:off x="818713" y="2222287"/>
            <a:ext cx="3635100" cy="3111713"/>
          </a:xfrm>
        </p:spPr>
        <p:txBody>
          <a:bodyPr>
            <a:normAutofit lnSpcReduction="10000"/>
          </a:bodyPr>
          <a:lstStyle/>
          <a:p>
            <a:r>
              <a:rPr lang="en-US" dirty="0"/>
              <a:t>Given a dataset (n examples, m features)</a:t>
            </a:r>
          </a:p>
          <a:p>
            <a:endParaRPr lang="en-US" dirty="0"/>
          </a:p>
          <a:p>
            <a:endParaRPr lang="en-US" dirty="0"/>
          </a:p>
          <a:p>
            <a:r>
              <a:rPr lang="en-US" dirty="0"/>
              <a:t>Tree ensemble uses K additive functions to predict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3812" y="2222287"/>
            <a:ext cx="7382588" cy="416157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33" y="3489483"/>
            <a:ext cx="4030133" cy="28866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422" y="5267483"/>
            <a:ext cx="3746500" cy="901700"/>
          </a:xfrm>
          <a:prstGeom prst="rect">
            <a:avLst/>
          </a:prstGeom>
        </p:spPr>
      </p:pic>
    </p:spTree>
    <p:extLst>
      <p:ext uri="{BB962C8B-B14F-4D97-AF65-F5344CB8AC3E}">
        <p14:creationId xmlns:p14="http://schemas.microsoft.com/office/powerpoint/2010/main" val="143689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“gradient boosting”?</a:t>
            </a:r>
          </a:p>
        </p:txBody>
      </p:sp>
      <p:pic>
        <p:nvPicPr>
          <p:cNvPr id="4" name="Picture 3"/>
          <p:cNvPicPr>
            <a:picLocks noChangeAspect="1"/>
          </p:cNvPicPr>
          <p:nvPr/>
        </p:nvPicPr>
        <p:blipFill>
          <a:blip r:embed="rId2"/>
          <a:stretch>
            <a:fillRect/>
          </a:stretch>
        </p:blipFill>
        <p:spPr>
          <a:xfrm>
            <a:off x="2830368" y="1927302"/>
            <a:ext cx="6531264" cy="4903567"/>
          </a:xfrm>
          <a:prstGeom prst="rect">
            <a:avLst/>
          </a:prstGeom>
        </p:spPr>
      </p:pic>
    </p:spTree>
    <p:extLst>
      <p:ext uri="{BB962C8B-B14F-4D97-AF65-F5344CB8AC3E}">
        <p14:creationId xmlns:p14="http://schemas.microsoft.com/office/powerpoint/2010/main" val="765787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Regularized objective function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066" y="1720061"/>
            <a:ext cx="8415867" cy="4828334"/>
          </a:xfrm>
          <a:prstGeom prst="rect">
            <a:avLst/>
          </a:prstGeom>
        </p:spPr>
      </p:pic>
    </p:spTree>
    <p:extLst>
      <p:ext uri="{BB962C8B-B14F-4D97-AF65-F5344CB8AC3E}">
        <p14:creationId xmlns:p14="http://schemas.microsoft.com/office/powerpoint/2010/main" val="572726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Split-finding algorithms</a:t>
            </a:r>
          </a:p>
        </p:txBody>
      </p:sp>
      <p:sp>
        <p:nvSpPr>
          <p:cNvPr id="3" name="Content Placeholder 2"/>
          <p:cNvSpPr>
            <a:spLocks noGrp="1"/>
          </p:cNvSpPr>
          <p:nvPr>
            <p:ph idx="1"/>
          </p:nvPr>
        </p:nvSpPr>
        <p:spPr/>
        <p:txBody>
          <a:bodyPr/>
          <a:lstStyle/>
          <a:p>
            <a:r>
              <a:rPr lang="en-US" dirty="0"/>
              <a:t>Exact</a:t>
            </a:r>
          </a:p>
          <a:p>
            <a:pPr lvl="1"/>
            <a:r>
              <a:rPr lang="en-US" dirty="0"/>
              <a:t>Computationally demanding</a:t>
            </a:r>
          </a:p>
          <a:p>
            <a:pPr lvl="1"/>
            <a:r>
              <a:rPr lang="en-US" dirty="0"/>
              <a:t>Enumerate all possible splits for continuous features</a:t>
            </a:r>
          </a:p>
          <a:p>
            <a:r>
              <a:rPr lang="en-US" dirty="0"/>
              <a:t>Approximate</a:t>
            </a:r>
          </a:p>
          <a:p>
            <a:pPr lvl="1"/>
            <a:r>
              <a:rPr lang="en-US" dirty="0"/>
              <a:t>Algorithm proposes candidate splits according to percentiles of feature distributions</a:t>
            </a:r>
          </a:p>
          <a:p>
            <a:pPr lvl="1"/>
            <a:r>
              <a:rPr lang="en-US" dirty="0"/>
              <a:t>Maps continuous features to buckets split by candidate points</a:t>
            </a:r>
          </a:p>
          <a:p>
            <a:pPr lvl="1"/>
            <a:r>
              <a:rPr lang="en-US" dirty="0"/>
              <a:t>Aggregates statistics and finds best solution among proposals</a:t>
            </a:r>
          </a:p>
          <a:p>
            <a:endParaRPr lang="en-US" dirty="0"/>
          </a:p>
        </p:txBody>
      </p:sp>
    </p:spTree>
    <p:extLst>
      <p:ext uri="{BB962C8B-B14F-4D97-AF65-F5344CB8AC3E}">
        <p14:creationId xmlns:p14="http://schemas.microsoft.com/office/powerpoint/2010/main" val="152660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split-finding</a:t>
            </a:r>
          </a:p>
        </p:txBody>
      </p:sp>
      <p:sp>
        <p:nvSpPr>
          <p:cNvPr id="6" name="Content Placeholder 5"/>
          <p:cNvSpPr>
            <a:spLocks noGrp="1"/>
          </p:cNvSpPr>
          <p:nvPr>
            <p:ph sz="half" idx="1"/>
          </p:nvPr>
        </p:nvSpPr>
        <p:spPr/>
        <p:txBody>
          <a:bodyPr/>
          <a:lstStyle/>
          <a:p>
            <a:r>
              <a:rPr lang="en-US" dirty="0"/>
              <a:t>Two variants</a:t>
            </a:r>
          </a:p>
          <a:p>
            <a:pPr lvl="1"/>
            <a:r>
              <a:rPr lang="en-US" dirty="0"/>
              <a:t>Global</a:t>
            </a:r>
          </a:p>
          <a:p>
            <a:pPr lvl="1"/>
            <a:r>
              <a:rPr lang="en-US" dirty="0"/>
              <a:t>Local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799" y="1978155"/>
            <a:ext cx="5731933" cy="4812113"/>
          </a:xfrm>
          <a:prstGeom prst="rect">
            <a:avLst/>
          </a:prstGeom>
        </p:spPr>
      </p:pic>
    </p:spTree>
    <p:extLst>
      <p:ext uri="{BB962C8B-B14F-4D97-AF65-F5344CB8AC3E}">
        <p14:creationId xmlns:p14="http://schemas.microsoft.com/office/powerpoint/2010/main" val="1251769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Shrinkage and column subsampling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Shrinkage</a:t>
                </a:r>
              </a:p>
              <a:p>
                <a:pPr lvl="1"/>
                <a:r>
                  <a:rPr lang="en-US" dirty="0"/>
                  <a:t>Scales newly added weights by a factor </a:t>
                </a:r>
                <a14:m>
                  <m:oMath xmlns:m="http://schemas.openxmlformats.org/officeDocument/2006/math">
                    <m:r>
                      <a:rPr lang="en-US" i="1" smtClean="0">
                        <a:latin typeface="Cambria Math" charset="0"/>
                        <a:ea typeface="Cambria Math" charset="0"/>
                        <a:cs typeface="Cambria Math" charset="0"/>
                      </a:rPr>
                      <m:t>𝜂</m:t>
                    </m:r>
                  </m:oMath>
                </a14:m>
                <a:endParaRPr lang="en-US" dirty="0"/>
              </a:p>
              <a:p>
                <a:pPr lvl="1"/>
                <a:r>
                  <a:rPr lang="en-US" dirty="0"/>
                  <a:t>Reduces influence of each individual tree</a:t>
                </a:r>
              </a:p>
              <a:p>
                <a:pPr lvl="1"/>
                <a:r>
                  <a:rPr lang="en-US" dirty="0"/>
                  <a:t>Leaves space for future trees to improve model</a:t>
                </a:r>
              </a:p>
              <a:p>
                <a:pPr lvl="1"/>
                <a:r>
                  <a:rPr lang="en-US" dirty="0"/>
                  <a:t>Similar to learning rate in stochastic optimization</a:t>
                </a:r>
              </a:p>
              <a:p>
                <a:r>
                  <a:rPr lang="en-US" dirty="0"/>
                  <a:t>Column subsampling</a:t>
                </a:r>
              </a:p>
              <a:p>
                <a:pPr lvl="1"/>
                <a:r>
                  <a:rPr lang="en-US" dirty="0"/>
                  <a:t>Subsample features</a:t>
                </a:r>
              </a:p>
              <a:p>
                <a:pPr lvl="1"/>
                <a:r>
                  <a:rPr lang="en-US" dirty="0"/>
                  <a:t>Used in Random Forests</a:t>
                </a:r>
              </a:p>
              <a:p>
                <a:pPr lvl="1"/>
                <a:r>
                  <a:rPr lang="en-US" dirty="0"/>
                  <a:t>Prevents overfitting more effectively than row-sampling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289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Sparsity-aware split finding</a:t>
            </a:r>
          </a:p>
        </p:txBody>
      </p:sp>
      <p:sp>
        <p:nvSpPr>
          <p:cNvPr id="3" name="Content Placeholder 2"/>
          <p:cNvSpPr>
            <a:spLocks noGrp="1"/>
          </p:cNvSpPr>
          <p:nvPr>
            <p:ph idx="1"/>
          </p:nvPr>
        </p:nvSpPr>
        <p:spPr>
          <a:xfrm>
            <a:off x="818712" y="2222287"/>
            <a:ext cx="4591338" cy="3636511"/>
          </a:xfrm>
        </p:spPr>
        <p:txBody>
          <a:bodyPr/>
          <a:lstStyle/>
          <a:p>
            <a:r>
              <a:rPr lang="en-US" dirty="0"/>
              <a:t>Equates sparsity with missing values</a:t>
            </a:r>
          </a:p>
          <a:p>
            <a:r>
              <a:rPr lang="en-US" dirty="0"/>
              <a:t>Defines a “default” direction: follow the observed paths</a:t>
            </a:r>
          </a:p>
          <a:p>
            <a:r>
              <a:rPr lang="en-US" dirty="0"/>
              <a:t>Compare to “dense” method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050" y="1964265"/>
            <a:ext cx="6585940" cy="4826000"/>
          </a:xfrm>
          <a:prstGeom prst="rect">
            <a:avLst/>
          </a:prstGeom>
        </p:spPr>
      </p:pic>
    </p:spTree>
    <p:extLst>
      <p:ext uri="{BB962C8B-B14F-4D97-AF65-F5344CB8AC3E}">
        <p14:creationId xmlns:p14="http://schemas.microsoft.com/office/powerpoint/2010/main" val="652864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work?</a:t>
            </a:r>
          </a:p>
        </p:txBody>
      </p:sp>
      <p:sp>
        <p:nvSpPr>
          <p:cNvPr id="3" name="Content Placeholder 2"/>
          <p:cNvSpPr>
            <a:spLocks noGrp="1"/>
          </p:cNvSpPr>
          <p:nvPr>
            <p:ph idx="1"/>
          </p:nvPr>
        </p:nvSpPr>
        <p:spPr/>
        <p:txBody>
          <a:bodyPr/>
          <a:lstStyle/>
          <a:p>
            <a:r>
              <a:rPr lang="en-US" dirty="0"/>
              <a:t>Features need to be in sorted order to determine splits</a:t>
            </a:r>
          </a:p>
          <a:p>
            <a:r>
              <a:rPr lang="en-US" dirty="0"/>
              <a:t>Concept of </a:t>
            </a:r>
            <a:r>
              <a:rPr lang="en-US" i="1" dirty="0"/>
              <a:t>blocks</a:t>
            </a:r>
            <a:endParaRPr lang="en-US" dirty="0"/>
          </a:p>
          <a:p>
            <a:pPr lvl="1"/>
            <a:r>
              <a:rPr lang="en-US" dirty="0"/>
              <a:t>Compressed column (CSC) format</a:t>
            </a:r>
          </a:p>
          <a:p>
            <a:pPr lvl="1"/>
            <a:r>
              <a:rPr lang="en-US" dirty="0"/>
              <a:t>Each column sorted by corresponding feature value</a:t>
            </a:r>
          </a:p>
          <a:p>
            <a:r>
              <a:rPr lang="en-US" dirty="0"/>
              <a:t>Exact greedy algorithm: all the data in a single block</a:t>
            </a:r>
          </a:p>
          <a:p>
            <a:r>
              <a:rPr lang="en-US" dirty="0"/>
              <a:t>Data are sorted once before training and used subsequently in this format</a:t>
            </a:r>
          </a:p>
          <a:p>
            <a:endParaRPr lang="en-US" dirty="0"/>
          </a:p>
        </p:txBody>
      </p:sp>
    </p:spTree>
    <p:extLst>
      <p:ext uri="{BB962C8B-B14F-4D97-AF65-F5344CB8AC3E}">
        <p14:creationId xmlns:p14="http://schemas.microsoft.com/office/powerpoint/2010/main" val="24113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transformations in blocks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826" y="2383366"/>
            <a:ext cx="11802348" cy="3153834"/>
          </a:xfrm>
          <a:prstGeom prst="rect">
            <a:avLst/>
          </a:prstGeom>
        </p:spPr>
      </p:pic>
    </p:spTree>
    <p:extLst>
      <p:ext uri="{BB962C8B-B14F-4D97-AF65-F5344CB8AC3E}">
        <p14:creationId xmlns:p14="http://schemas.microsoft.com/office/powerpoint/2010/main" val="697900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AEDD1-309C-6D45-9126-D58B3C658DFE}"/>
              </a:ext>
            </a:extLst>
          </p:cNvPr>
          <p:cNvSpPr>
            <a:spLocks noGrp="1"/>
          </p:cNvSpPr>
          <p:nvPr>
            <p:ph type="title"/>
          </p:nvPr>
        </p:nvSpPr>
        <p:spPr/>
        <p:txBody>
          <a:bodyPr/>
          <a:lstStyle/>
          <a:p>
            <a:r>
              <a:rPr lang="en-US" dirty="0"/>
              <a:t>We can prove this!</a:t>
            </a:r>
          </a:p>
        </p:txBody>
      </p:sp>
      <p:sp>
        <p:nvSpPr>
          <p:cNvPr id="3" name="Content Placeholder 2">
            <a:extLst>
              <a:ext uri="{FF2B5EF4-FFF2-40B4-BE49-F238E27FC236}">
                <a16:creationId xmlns:a16="http://schemas.microsoft.com/office/drawing/2014/main" id="{9A8B6F25-9B94-CD47-A181-BB94000039EF}"/>
              </a:ext>
            </a:extLst>
          </p:cNvPr>
          <p:cNvSpPr>
            <a:spLocks noGrp="1"/>
          </p:cNvSpPr>
          <p:nvPr>
            <p:ph idx="1"/>
          </p:nvPr>
        </p:nvSpPr>
        <p:spPr>
          <a:xfrm>
            <a:off x="1103312" y="2637118"/>
            <a:ext cx="8946541" cy="3611281"/>
          </a:xfrm>
        </p:spPr>
        <p:txBody>
          <a:bodyPr/>
          <a:lstStyle/>
          <a:p>
            <a:endParaRPr lang="en-US" dirty="0"/>
          </a:p>
          <a:p>
            <a:r>
              <a:rPr lang="en-US" dirty="0"/>
              <a:t>Therefore, for any prediction rule f</a:t>
            </a:r>
          </a:p>
          <a:p>
            <a:endParaRPr lang="en-US" dirty="0"/>
          </a:p>
          <a:p>
            <a:r>
              <a:rPr lang="en-US" dirty="0"/>
              <a:t>We define R(f)</a:t>
            </a:r>
          </a:p>
          <a:p>
            <a:endParaRPr lang="en-US" dirty="0"/>
          </a:p>
          <a:p>
            <a:r>
              <a:rPr lang="en-US" dirty="0"/>
              <a:t>Expand according to axiom of conditional probability</a:t>
            </a:r>
          </a:p>
        </p:txBody>
      </p:sp>
      <p:pic>
        <p:nvPicPr>
          <p:cNvPr id="9" name="Picture 8">
            <a:extLst>
              <a:ext uri="{FF2B5EF4-FFF2-40B4-BE49-F238E27FC236}">
                <a16:creationId xmlns:a16="http://schemas.microsoft.com/office/drawing/2014/main" id="{95BB8D3B-9BA2-9C49-9B2F-AB88DC3C43F1}"/>
              </a:ext>
            </a:extLst>
          </p:cNvPr>
          <p:cNvPicPr>
            <a:picLocks noChangeAspect="1"/>
          </p:cNvPicPr>
          <p:nvPr/>
        </p:nvPicPr>
        <p:blipFill>
          <a:blip r:embed="rId2"/>
          <a:stretch>
            <a:fillRect/>
          </a:stretch>
        </p:blipFill>
        <p:spPr>
          <a:xfrm>
            <a:off x="1119188" y="1468718"/>
            <a:ext cx="9969500" cy="1168400"/>
          </a:xfrm>
          <a:prstGeom prst="rect">
            <a:avLst/>
          </a:prstGeom>
        </p:spPr>
      </p:pic>
      <p:pic>
        <p:nvPicPr>
          <p:cNvPr id="11" name="Picture 10" descr="A close-up of some text&#10;&#10;Description automatically generated with low confidence">
            <a:extLst>
              <a:ext uri="{FF2B5EF4-FFF2-40B4-BE49-F238E27FC236}">
                <a16:creationId xmlns:a16="http://schemas.microsoft.com/office/drawing/2014/main" id="{B9721065-38A1-5042-B29B-CE815429C602}"/>
              </a:ext>
            </a:extLst>
          </p:cNvPr>
          <p:cNvPicPr>
            <a:picLocks noChangeAspect="1"/>
          </p:cNvPicPr>
          <p:nvPr/>
        </p:nvPicPr>
        <p:blipFill>
          <a:blip r:embed="rId3"/>
          <a:stretch>
            <a:fillRect/>
          </a:stretch>
        </p:blipFill>
        <p:spPr>
          <a:xfrm>
            <a:off x="6741522" y="2828738"/>
            <a:ext cx="2933700" cy="952500"/>
          </a:xfrm>
          <a:prstGeom prst="rect">
            <a:avLst/>
          </a:prstGeom>
        </p:spPr>
      </p:pic>
      <p:pic>
        <p:nvPicPr>
          <p:cNvPr id="13" name="Picture 12" descr="Text&#10;&#10;Description automatically generated with medium confidence">
            <a:extLst>
              <a:ext uri="{FF2B5EF4-FFF2-40B4-BE49-F238E27FC236}">
                <a16:creationId xmlns:a16="http://schemas.microsoft.com/office/drawing/2014/main" id="{4EE0319E-AFA8-FE47-BCBA-456CE74B6E9C}"/>
              </a:ext>
            </a:extLst>
          </p:cNvPr>
          <p:cNvPicPr>
            <a:picLocks noChangeAspect="1"/>
          </p:cNvPicPr>
          <p:nvPr/>
        </p:nvPicPr>
        <p:blipFill>
          <a:blip r:embed="rId4"/>
          <a:stretch>
            <a:fillRect/>
          </a:stretch>
        </p:blipFill>
        <p:spPr>
          <a:xfrm>
            <a:off x="3779520" y="3972858"/>
            <a:ext cx="5486400" cy="939800"/>
          </a:xfrm>
          <a:prstGeom prst="rect">
            <a:avLst/>
          </a:prstGeom>
        </p:spPr>
      </p:pic>
      <p:pic>
        <p:nvPicPr>
          <p:cNvPr id="15" name="Picture 14" descr="Text&#10;&#10;Description automatically generated">
            <a:extLst>
              <a:ext uri="{FF2B5EF4-FFF2-40B4-BE49-F238E27FC236}">
                <a16:creationId xmlns:a16="http://schemas.microsoft.com/office/drawing/2014/main" id="{F3856F34-E9CF-CF4B-A589-1D8AD4E6C05D}"/>
              </a:ext>
            </a:extLst>
          </p:cNvPr>
          <p:cNvPicPr>
            <a:picLocks noChangeAspect="1"/>
          </p:cNvPicPr>
          <p:nvPr/>
        </p:nvPicPr>
        <p:blipFill>
          <a:blip r:embed="rId5"/>
          <a:stretch>
            <a:fillRect/>
          </a:stretch>
        </p:blipFill>
        <p:spPr>
          <a:xfrm>
            <a:off x="3324497" y="5655607"/>
            <a:ext cx="5867400" cy="914400"/>
          </a:xfrm>
          <a:prstGeom prst="rect">
            <a:avLst/>
          </a:prstGeom>
        </p:spPr>
      </p:pic>
    </p:spTree>
    <p:extLst>
      <p:ext uri="{BB962C8B-B14F-4D97-AF65-F5344CB8AC3E}">
        <p14:creationId xmlns:p14="http://schemas.microsoft.com/office/powerpoint/2010/main" val="165642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blocks</a:t>
            </a:r>
          </a:p>
        </p:txBody>
      </p:sp>
      <p:sp>
        <p:nvSpPr>
          <p:cNvPr id="3" name="Content Placeholder 2"/>
          <p:cNvSpPr>
            <a:spLocks noGrp="1"/>
          </p:cNvSpPr>
          <p:nvPr>
            <p:ph idx="1"/>
          </p:nvPr>
        </p:nvSpPr>
        <p:spPr/>
        <p:txBody>
          <a:bodyPr/>
          <a:lstStyle/>
          <a:p>
            <a:r>
              <a:rPr lang="en-US" dirty="0"/>
              <a:t>Data is stored on multiple blocks, and these blocks are stored on disk</a:t>
            </a:r>
          </a:p>
          <a:p>
            <a:r>
              <a:rPr lang="en-US" dirty="0"/>
              <a:t>Independent threads pre-fetch specific blocks into memory to prevent cache misses</a:t>
            </a:r>
          </a:p>
          <a:p>
            <a:r>
              <a:rPr lang="en-US" b="1" dirty="0"/>
              <a:t>Block Compression</a:t>
            </a:r>
          </a:p>
          <a:p>
            <a:pPr lvl="1"/>
            <a:r>
              <a:rPr lang="en-US" dirty="0"/>
              <a:t>Each column is compressed before being written to disk, and decompressed on-the-fly when read from disk into a </a:t>
            </a:r>
            <a:r>
              <a:rPr lang="en-US" dirty="0" err="1"/>
              <a:t>prefetched</a:t>
            </a:r>
            <a:r>
              <a:rPr lang="en-US" dirty="0"/>
              <a:t> buffer</a:t>
            </a:r>
          </a:p>
          <a:p>
            <a:pPr lvl="1"/>
            <a:r>
              <a:rPr lang="en-US" dirty="0"/>
              <a:t>Cuts down on disk I/O</a:t>
            </a:r>
          </a:p>
          <a:p>
            <a:r>
              <a:rPr lang="en-US" b="1" dirty="0"/>
              <a:t>Block </a:t>
            </a:r>
            <a:r>
              <a:rPr lang="en-US" b="1" dirty="0" err="1"/>
              <a:t>Sharding</a:t>
            </a:r>
            <a:endParaRPr lang="en-US" b="1" dirty="0"/>
          </a:p>
          <a:p>
            <a:pPr lvl="1"/>
            <a:r>
              <a:rPr lang="en-US" dirty="0"/>
              <a:t>Data is split across multiple disks (i.e. cluster)</a:t>
            </a:r>
          </a:p>
          <a:p>
            <a:pPr lvl="1"/>
            <a:r>
              <a:rPr lang="en-US" dirty="0"/>
              <a:t>Pre-fetcher is assigned to each disk to read data into memory</a:t>
            </a:r>
          </a:p>
        </p:txBody>
      </p:sp>
    </p:spTree>
    <p:extLst>
      <p:ext uri="{BB962C8B-B14F-4D97-AF65-F5344CB8AC3E}">
        <p14:creationId xmlns:p14="http://schemas.microsoft.com/office/powerpoint/2010/main" val="33365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Cache-aware access</a:t>
            </a:r>
          </a:p>
        </p:txBody>
      </p:sp>
      <p:sp>
        <p:nvSpPr>
          <p:cNvPr id="6" name="Text Placeholder 5"/>
          <p:cNvSpPr>
            <a:spLocks noGrp="1"/>
          </p:cNvSpPr>
          <p:nvPr>
            <p:ph type="body" idx="1"/>
          </p:nvPr>
        </p:nvSpPr>
        <p:spPr/>
        <p:txBody>
          <a:bodyPr/>
          <a:lstStyle/>
          <a:p>
            <a:r>
              <a:rPr lang="en-US" dirty="0"/>
              <a:t>Exact Greedy Algorithm</a:t>
            </a:r>
          </a:p>
        </p:txBody>
      </p:sp>
      <p:sp>
        <p:nvSpPr>
          <p:cNvPr id="7" name="Content Placeholder 6"/>
          <p:cNvSpPr>
            <a:spLocks noGrp="1"/>
          </p:cNvSpPr>
          <p:nvPr>
            <p:ph sz="half" idx="2"/>
          </p:nvPr>
        </p:nvSpPr>
        <p:spPr/>
        <p:txBody>
          <a:bodyPr/>
          <a:lstStyle/>
          <a:p>
            <a:r>
              <a:rPr lang="en-US" dirty="0"/>
              <a:t>Allocate an internal buffer in each thread</a:t>
            </a:r>
          </a:p>
          <a:p>
            <a:r>
              <a:rPr lang="en-US" dirty="0"/>
              <a:t>Fetch gradient statistics</a:t>
            </a:r>
          </a:p>
          <a:p>
            <a:r>
              <a:rPr lang="en-US" dirty="0"/>
              <a:t>Perform accumulation in mini-batch</a:t>
            </a:r>
          </a:p>
          <a:p>
            <a:r>
              <a:rPr lang="en-US" dirty="0"/>
              <a:t>Reduces runtime overhead when number of rows is large</a:t>
            </a:r>
          </a:p>
        </p:txBody>
      </p:sp>
      <p:sp>
        <p:nvSpPr>
          <p:cNvPr id="8" name="Text Placeholder 7"/>
          <p:cNvSpPr>
            <a:spLocks noGrp="1"/>
          </p:cNvSpPr>
          <p:nvPr>
            <p:ph type="body" sz="quarter" idx="3"/>
          </p:nvPr>
        </p:nvSpPr>
        <p:spPr/>
        <p:txBody>
          <a:bodyPr/>
          <a:lstStyle/>
          <a:p>
            <a:r>
              <a:rPr lang="en-US" dirty="0"/>
              <a:t>Approximate Algorithms</a:t>
            </a:r>
          </a:p>
        </p:txBody>
      </p:sp>
      <p:sp>
        <p:nvSpPr>
          <p:cNvPr id="9" name="Content Placeholder 8"/>
          <p:cNvSpPr>
            <a:spLocks noGrp="1"/>
          </p:cNvSpPr>
          <p:nvPr>
            <p:ph sz="quarter" idx="4"/>
          </p:nvPr>
        </p:nvSpPr>
        <p:spPr/>
        <p:txBody>
          <a:bodyPr/>
          <a:lstStyle/>
          <a:p>
            <a:r>
              <a:rPr lang="en-US" dirty="0"/>
              <a:t>Choice of block size is critical</a:t>
            </a:r>
          </a:p>
          <a:p>
            <a:r>
              <a:rPr lang="en-US" dirty="0"/>
              <a:t>Small block size results in small workloads for each thread</a:t>
            </a:r>
          </a:p>
          <a:p>
            <a:r>
              <a:rPr lang="en-US" dirty="0"/>
              <a:t>Large block size results in cache misses as gradient statistics do not fit in cache</a:t>
            </a:r>
          </a:p>
          <a:p>
            <a:endParaRPr lang="en-US" dirty="0"/>
          </a:p>
        </p:txBody>
      </p:sp>
    </p:spTree>
    <p:extLst>
      <p:ext uri="{BB962C8B-B14F-4D97-AF65-F5344CB8AC3E}">
        <p14:creationId xmlns:p14="http://schemas.microsoft.com/office/powerpoint/2010/main" val="106585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Effect transition="in" filter="fade">
                                      <p:cBhvr>
                                        <p:cTn id="32" dur="500"/>
                                        <p:tgtEl>
                                          <p:spTgt spid="9">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animEffect transition="in" filter="fade">
                                      <p:cBhvr>
                                        <p:cTn id="3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Cache-aware access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2365182"/>
            <a:ext cx="4402666" cy="429213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199" y="2371076"/>
            <a:ext cx="4227529" cy="4286245"/>
          </a:xfrm>
          <a:prstGeom prst="rect">
            <a:avLst/>
          </a:prstGeom>
        </p:spPr>
      </p:pic>
      <p:sp>
        <p:nvSpPr>
          <p:cNvPr id="10" name="TextBox 9"/>
          <p:cNvSpPr txBox="1"/>
          <p:nvPr/>
        </p:nvSpPr>
        <p:spPr>
          <a:xfrm>
            <a:off x="2815620" y="1995850"/>
            <a:ext cx="803425" cy="369332"/>
          </a:xfrm>
          <a:prstGeom prst="rect">
            <a:avLst/>
          </a:prstGeom>
          <a:noFill/>
        </p:spPr>
        <p:txBody>
          <a:bodyPr wrap="none" rtlCol="0">
            <a:spAutoFit/>
          </a:bodyPr>
          <a:lstStyle/>
          <a:p>
            <a:r>
              <a:rPr lang="en-US"/>
              <a:t>Exact</a:t>
            </a:r>
          </a:p>
        </p:txBody>
      </p:sp>
      <p:sp>
        <p:nvSpPr>
          <p:cNvPr id="11" name="TextBox 10"/>
          <p:cNvSpPr txBox="1"/>
          <p:nvPr/>
        </p:nvSpPr>
        <p:spPr>
          <a:xfrm>
            <a:off x="7588057" y="2010500"/>
            <a:ext cx="1649811" cy="369332"/>
          </a:xfrm>
          <a:prstGeom prst="rect">
            <a:avLst/>
          </a:prstGeom>
          <a:noFill/>
        </p:spPr>
        <p:txBody>
          <a:bodyPr wrap="none" rtlCol="0">
            <a:spAutoFit/>
          </a:bodyPr>
          <a:lstStyle/>
          <a:p>
            <a:r>
              <a:rPr lang="en-US"/>
              <a:t>Approximate</a:t>
            </a:r>
            <a:endParaRPr lang="en-US" dirty="0"/>
          </a:p>
        </p:txBody>
      </p:sp>
    </p:spTree>
    <p:extLst>
      <p:ext uri="{BB962C8B-B14F-4D97-AF65-F5344CB8AC3E}">
        <p14:creationId xmlns:p14="http://schemas.microsoft.com/office/powerpoint/2010/main" val="19327579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out of core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899" y="2302933"/>
            <a:ext cx="4648200" cy="4102100"/>
          </a:xfrm>
          <a:prstGeom prst="rect">
            <a:avLst/>
          </a:prstGeom>
        </p:spPr>
      </p:pic>
    </p:spTree>
    <p:extLst>
      <p:ext uri="{BB962C8B-B14F-4D97-AF65-F5344CB8AC3E}">
        <p14:creationId xmlns:p14="http://schemas.microsoft.com/office/powerpoint/2010/main" val="2023114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distributed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33" y="2269067"/>
            <a:ext cx="5295900" cy="4318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4800" y="2010834"/>
            <a:ext cx="4864100" cy="4711700"/>
          </a:xfrm>
          <a:prstGeom prst="rect">
            <a:avLst/>
          </a:prstGeom>
        </p:spPr>
      </p:pic>
    </p:spTree>
    <p:extLst>
      <p:ext uri="{BB962C8B-B14F-4D97-AF65-F5344CB8AC3E}">
        <p14:creationId xmlns:p14="http://schemas.microsoft.com/office/powerpoint/2010/main" val="312023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scalability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3884" y="1955609"/>
            <a:ext cx="5256338" cy="4783858"/>
          </a:xfrm>
          <a:prstGeom prst="rect">
            <a:avLst/>
          </a:prstGeom>
        </p:spPr>
      </p:pic>
    </p:spTree>
    <p:extLst>
      <p:ext uri="{BB962C8B-B14F-4D97-AF65-F5344CB8AC3E}">
        <p14:creationId xmlns:p14="http://schemas.microsoft.com/office/powerpoint/2010/main" val="1046640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90EC2-9066-044D-8515-961C93C46481}"/>
              </a:ext>
            </a:extLst>
          </p:cNvPr>
          <p:cNvSpPr>
            <a:spLocks noGrp="1"/>
          </p:cNvSpPr>
          <p:nvPr>
            <p:ph type="title"/>
          </p:nvPr>
        </p:nvSpPr>
        <p:spPr/>
        <p:txBody>
          <a:bodyPr/>
          <a:lstStyle/>
          <a:p>
            <a:r>
              <a:rPr lang="en-US" dirty="0"/>
              <a:t>Demonstration</a:t>
            </a:r>
          </a:p>
        </p:txBody>
      </p:sp>
      <p:sp>
        <p:nvSpPr>
          <p:cNvPr id="3" name="Rectangle 2">
            <a:extLst>
              <a:ext uri="{FF2B5EF4-FFF2-40B4-BE49-F238E27FC236}">
                <a16:creationId xmlns:a16="http://schemas.microsoft.com/office/drawing/2014/main" id="{6F752F96-B39F-0144-B36B-B08ACCB4133D}"/>
              </a:ext>
            </a:extLst>
          </p:cNvPr>
          <p:cNvSpPr/>
          <p:nvPr/>
        </p:nvSpPr>
        <p:spPr>
          <a:xfrm>
            <a:off x="810000" y="2472790"/>
            <a:ext cx="9026769" cy="369332"/>
          </a:xfrm>
          <a:prstGeom prst="rect">
            <a:avLst/>
          </a:prstGeom>
        </p:spPr>
        <p:txBody>
          <a:bodyPr wrap="square">
            <a:spAutoFit/>
          </a:bodyPr>
          <a:lstStyle/>
          <a:p>
            <a:r>
              <a:rPr lang="en-US" b="1" dirty="0">
                <a:hlinkClick r:id="rId2"/>
              </a:rPr>
              <a:t>https://arogozhnikov.github.io/2016/06/24/gradient_boosting_explained.html</a:t>
            </a:r>
            <a:r>
              <a:rPr lang="en-US" b="1" dirty="0"/>
              <a:t> </a:t>
            </a:r>
          </a:p>
        </p:txBody>
      </p:sp>
    </p:spTree>
    <p:extLst>
      <p:ext uri="{BB962C8B-B14F-4D97-AF65-F5344CB8AC3E}">
        <p14:creationId xmlns:p14="http://schemas.microsoft.com/office/powerpoint/2010/main" val="1206333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F21743C-B4A0-EF49-B205-8F431924601D}"/>
              </a:ext>
            </a:extLst>
          </p:cNvPr>
          <p:cNvSpPr>
            <a:spLocks noGrp="1"/>
          </p:cNvSpPr>
          <p:nvPr>
            <p:ph idx="1"/>
          </p:nvPr>
        </p:nvSpPr>
        <p:spPr/>
        <p:txBody>
          <a:bodyPr/>
          <a:lstStyle/>
          <a:p>
            <a:r>
              <a:rPr lang="en-US" i="1" dirty="0"/>
              <a:t>Elements of Statistical Learning, </a:t>
            </a:r>
            <a:r>
              <a:rPr lang="en-US" dirty="0"/>
              <a:t>Chapters 3, 9, and 10</a:t>
            </a:r>
            <a:endParaRPr lang="en-US" i="1" dirty="0"/>
          </a:p>
          <a:p>
            <a:r>
              <a:rPr lang="en-US" dirty="0" err="1"/>
              <a:t>Xgboost</a:t>
            </a:r>
            <a:r>
              <a:rPr lang="en-US" dirty="0"/>
              <a:t>: A Scalable Tree Boosting System</a:t>
            </a:r>
          </a:p>
          <a:p>
            <a:pPr lvl="1"/>
            <a:r>
              <a:rPr lang="de-DE" dirty="0">
                <a:hlinkClick r:id="rId3"/>
              </a:rPr>
              <a:t>http://arxiv.org/abs/1603.02754</a:t>
            </a:r>
            <a:r>
              <a:rPr lang="de-DE" dirty="0"/>
              <a:t> </a:t>
            </a:r>
            <a:endParaRPr lang="en-US" dirty="0"/>
          </a:p>
          <a:p>
            <a:pPr lvl="1"/>
            <a:endParaRPr lang="en-US" dirty="0"/>
          </a:p>
        </p:txBody>
      </p:sp>
    </p:spTree>
    <p:extLst>
      <p:ext uri="{BB962C8B-B14F-4D97-AF65-F5344CB8AC3E}">
        <p14:creationId xmlns:p14="http://schemas.microsoft.com/office/powerpoint/2010/main" val="1999102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A3A39-B8AF-7DF5-2D19-225173EAA2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AD7278-3362-D7D7-32AD-2EDB0C9B98C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24888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Regularized objective function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45" y="2290234"/>
            <a:ext cx="3994089" cy="152804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1433" y="1998133"/>
            <a:ext cx="4292600" cy="8509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6733" y="3054255"/>
            <a:ext cx="5842000" cy="8763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8883" y="4161705"/>
            <a:ext cx="4457700" cy="787400"/>
          </a:xfrm>
          <a:prstGeom prst="rect">
            <a:avLst/>
          </a:prstGeom>
        </p:spPr>
      </p:pic>
      <p:sp>
        <p:nvSpPr>
          <p:cNvPr id="9" name="Rounded Rectangular Callout 8"/>
          <p:cNvSpPr/>
          <p:nvPr/>
        </p:nvSpPr>
        <p:spPr>
          <a:xfrm>
            <a:off x="4417483" y="2117259"/>
            <a:ext cx="1435100" cy="612648"/>
          </a:xfrm>
          <a:prstGeom prst="wedgeRoundRectCallout">
            <a:avLst>
              <a:gd name="adj1" fmla="val 71760"/>
              <a:gd name="adj2" fmla="val -2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Objective</a:t>
            </a:r>
          </a:p>
        </p:txBody>
      </p:sp>
      <p:sp>
        <p:nvSpPr>
          <p:cNvPr id="10" name="Rounded Rectangular Callout 9"/>
          <p:cNvSpPr/>
          <p:nvPr/>
        </p:nvSpPr>
        <p:spPr>
          <a:xfrm>
            <a:off x="4325408" y="3123204"/>
            <a:ext cx="1435100" cy="612648"/>
          </a:xfrm>
          <a:prstGeom prst="wedgeRoundRectCallout">
            <a:avLst>
              <a:gd name="adj1" fmla="val 64680"/>
              <a:gd name="adj2" fmla="val -204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r>
              <a:rPr lang="en-US" baseline="30000" dirty="0"/>
              <a:t>nd</a:t>
            </a:r>
            <a:r>
              <a:rPr lang="en-US" dirty="0"/>
              <a:t> order approx.</a:t>
            </a:r>
          </a:p>
        </p:txBody>
      </p:sp>
      <p:sp>
        <p:nvSpPr>
          <p:cNvPr id="11" name="Rounded Rectangular Callout 10"/>
          <p:cNvSpPr/>
          <p:nvPr/>
        </p:nvSpPr>
        <p:spPr>
          <a:xfrm>
            <a:off x="4325408" y="4249081"/>
            <a:ext cx="1435100" cy="612648"/>
          </a:xfrm>
          <a:prstGeom prst="wedgeRoundRectCallout">
            <a:avLst>
              <a:gd name="adj1" fmla="val 64680"/>
              <a:gd name="adj2" fmla="val -204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Remove constants</a:t>
            </a: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25733" y="5567172"/>
            <a:ext cx="4064000" cy="990600"/>
          </a:xfrm>
          <a:prstGeom prst="rect">
            <a:avLst/>
          </a:prstGeom>
        </p:spPr>
      </p:pic>
      <p:sp>
        <p:nvSpPr>
          <p:cNvPr id="13" name="Rounded Rectangular Callout 12"/>
          <p:cNvSpPr/>
          <p:nvPr/>
        </p:nvSpPr>
        <p:spPr>
          <a:xfrm>
            <a:off x="3969280" y="5523842"/>
            <a:ext cx="2421934" cy="1033930"/>
          </a:xfrm>
          <a:prstGeom prst="wedgeRoundRectCallout">
            <a:avLst>
              <a:gd name="adj1" fmla="val 64680"/>
              <a:gd name="adj2" fmla="val -204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Scoring function to </a:t>
            </a:r>
            <a:r>
              <a:rPr lang="en-US"/>
              <a:t>evaluate quality of tree structure</a:t>
            </a:r>
            <a:endParaRPr lang="en-US" dirty="0"/>
          </a:p>
        </p:txBody>
      </p:sp>
    </p:spTree>
    <p:extLst>
      <p:ext uri="{BB962C8B-B14F-4D97-AF65-F5344CB8AC3E}">
        <p14:creationId xmlns:p14="http://schemas.microsoft.com/office/powerpoint/2010/main" val="127710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87677-9EFD-814F-BC69-3430F518A460}"/>
              </a:ext>
            </a:extLst>
          </p:cNvPr>
          <p:cNvSpPr>
            <a:spLocks noGrp="1"/>
          </p:cNvSpPr>
          <p:nvPr>
            <p:ph type="title"/>
          </p:nvPr>
        </p:nvSpPr>
        <p:spPr/>
        <p:txBody>
          <a:bodyPr/>
          <a:lstStyle/>
          <a:p>
            <a:r>
              <a:rPr lang="en-US" dirty="0"/>
              <a:t>It escalates quickly…</a:t>
            </a:r>
          </a:p>
        </p:txBody>
      </p:sp>
      <p:sp>
        <p:nvSpPr>
          <p:cNvPr id="3" name="Content Placeholder 2">
            <a:extLst>
              <a:ext uri="{FF2B5EF4-FFF2-40B4-BE49-F238E27FC236}">
                <a16:creationId xmlns:a16="http://schemas.microsoft.com/office/drawing/2014/main" id="{DF50E536-A87A-6444-B3C7-50768B2441BF}"/>
              </a:ext>
            </a:extLst>
          </p:cNvPr>
          <p:cNvSpPr>
            <a:spLocks noGrp="1"/>
          </p:cNvSpPr>
          <p:nvPr>
            <p:ph idx="1"/>
          </p:nvPr>
        </p:nvSpPr>
        <p:spPr>
          <a:xfrm>
            <a:off x="1103312" y="2052918"/>
            <a:ext cx="5963693" cy="4195481"/>
          </a:xfrm>
        </p:spPr>
        <p:txBody>
          <a:bodyPr/>
          <a:lstStyle/>
          <a:p>
            <a:r>
              <a:rPr lang="en-US" dirty="0"/>
              <a:t>(dropping subscripts for convenience)</a:t>
            </a:r>
          </a:p>
          <a:p>
            <a:endParaRPr lang="en-US" dirty="0"/>
          </a:p>
          <a:p>
            <a:endParaRPr lang="en-US" dirty="0"/>
          </a:p>
          <a:p>
            <a:r>
              <a:rPr lang="en-US" dirty="0"/>
              <a:t>Multiplying out the quadratic term</a:t>
            </a:r>
          </a:p>
          <a:p>
            <a:endParaRPr lang="en-US" dirty="0"/>
          </a:p>
          <a:p>
            <a:endParaRPr lang="en-US" dirty="0"/>
          </a:p>
          <a:p>
            <a:endParaRPr lang="en-US" dirty="0"/>
          </a:p>
          <a:p>
            <a:endParaRPr lang="en-US" dirty="0"/>
          </a:p>
          <a:p>
            <a:endParaRPr lang="en-US" dirty="0"/>
          </a:p>
          <a:p>
            <a:endParaRPr lang="en-US" dirty="0"/>
          </a:p>
        </p:txBody>
      </p:sp>
      <p:pic>
        <p:nvPicPr>
          <p:cNvPr id="4" name="Picture 3" descr="Text&#10;&#10;Description automatically generated">
            <a:extLst>
              <a:ext uri="{FF2B5EF4-FFF2-40B4-BE49-F238E27FC236}">
                <a16:creationId xmlns:a16="http://schemas.microsoft.com/office/drawing/2014/main" id="{A70B959A-DBBF-D14D-9ACC-91445FFB3E48}"/>
              </a:ext>
            </a:extLst>
          </p:cNvPr>
          <p:cNvPicPr>
            <a:picLocks noChangeAspect="1"/>
          </p:cNvPicPr>
          <p:nvPr/>
        </p:nvPicPr>
        <p:blipFill>
          <a:blip r:embed="rId2"/>
          <a:stretch>
            <a:fillRect/>
          </a:stretch>
        </p:blipFill>
        <p:spPr>
          <a:xfrm>
            <a:off x="5348472" y="1152983"/>
            <a:ext cx="5867400" cy="914400"/>
          </a:xfrm>
          <a:prstGeom prst="rect">
            <a:avLst/>
          </a:prstGeom>
        </p:spPr>
      </p:pic>
      <p:pic>
        <p:nvPicPr>
          <p:cNvPr id="6" name="Picture 5">
            <a:extLst>
              <a:ext uri="{FF2B5EF4-FFF2-40B4-BE49-F238E27FC236}">
                <a16:creationId xmlns:a16="http://schemas.microsoft.com/office/drawing/2014/main" id="{1389E7D6-D231-9E40-8E78-1C19070E564D}"/>
              </a:ext>
            </a:extLst>
          </p:cNvPr>
          <p:cNvPicPr>
            <a:picLocks noChangeAspect="1"/>
          </p:cNvPicPr>
          <p:nvPr/>
        </p:nvPicPr>
        <p:blipFill>
          <a:blip r:embed="rId3"/>
          <a:stretch>
            <a:fillRect/>
          </a:stretch>
        </p:blipFill>
        <p:spPr>
          <a:xfrm>
            <a:off x="2729955" y="2644954"/>
            <a:ext cx="8674100" cy="698500"/>
          </a:xfrm>
          <a:prstGeom prst="rect">
            <a:avLst/>
          </a:prstGeom>
        </p:spPr>
      </p:pic>
      <p:pic>
        <p:nvPicPr>
          <p:cNvPr id="8" name="Picture 7" descr="Text&#10;&#10;Description automatically generated">
            <a:extLst>
              <a:ext uri="{FF2B5EF4-FFF2-40B4-BE49-F238E27FC236}">
                <a16:creationId xmlns:a16="http://schemas.microsoft.com/office/drawing/2014/main" id="{90365732-80AE-C54C-A109-98FA65788B5D}"/>
              </a:ext>
            </a:extLst>
          </p:cNvPr>
          <p:cNvPicPr>
            <a:picLocks noChangeAspect="1"/>
          </p:cNvPicPr>
          <p:nvPr/>
        </p:nvPicPr>
        <p:blipFill>
          <a:blip r:embed="rId4"/>
          <a:stretch>
            <a:fillRect/>
          </a:stretch>
        </p:blipFill>
        <p:spPr>
          <a:xfrm>
            <a:off x="4650377" y="4138822"/>
            <a:ext cx="7236278" cy="1455285"/>
          </a:xfrm>
          <a:prstGeom prst="rect">
            <a:avLst/>
          </a:prstGeom>
        </p:spPr>
      </p:pic>
      <p:pic>
        <p:nvPicPr>
          <p:cNvPr id="12" name="Picture 11">
            <a:extLst>
              <a:ext uri="{FF2B5EF4-FFF2-40B4-BE49-F238E27FC236}">
                <a16:creationId xmlns:a16="http://schemas.microsoft.com/office/drawing/2014/main" id="{3DCCDC15-351C-0A49-95B4-2407A78DE86F}"/>
              </a:ext>
            </a:extLst>
          </p:cNvPr>
          <p:cNvPicPr>
            <a:picLocks noChangeAspect="1"/>
          </p:cNvPicPr>
          <p:nvPr/>
        </p:nvPicPr>
        <p:blipFill>
          <a:blip r:embed="rId5"/>
          <a:stretch>
            <a:fillRect/>
          </a:stretch>
        </p:blipFill>
        <p:spPr>
          <a:xfrm>
            <a:off x="4650377" y="5993236"/>
            <a:ext cx="4336868" cy="487680"/>
          </a:xfrm>
          <a:prstGeom prst="rect">
            <a:avLst/>
          </a:prstGeom>
        </p:spPr>
      </p:pic>
      <p:sp>
        <p:nvSpPr>
          <p:cNvPr id="13" name="Oval 12">
            <a:extLst>
              <a:ext uri="{FF2B5EF4-FFF2-40B4-BE49-F238E27FC236}">
                <a16:creationId xmlns:a16="http://schemas.microsoft.com/office/drawing/2014/main" id="{9CA57821-6239-B446-A670-498A75F7F092}"/>
              </a:ext>
            </a:extLst>
          </p:cNvPr>
          <p:cNvSpPr/>
          <p:nvPr/>
        </p:nvSpPr>
        <p:spPr>
          <a:xfrm>
            <a:off x="4898571" y="5660584"/>
            <a:ext cx="4336868" cy="1152983"/>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4424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93AA5-FF30-FF43-B0C3-4333D2E82195}"/>
              </a:ext>
            </a:extLst>
          </p:cNvPr>
          <p:cNvSpPr>
            <a:spLocks noGrp="1"/>
          </p:cNvSpPr>
          <p:nvPr>
            <p:ph type="title"/>
          </p:nvPr>
        </p:nvSpPr>
        <p:spPr/>
        <p:txBody>
          <a:bodyPr/>
          <a:lstStyle/>
          <a:p>
            <a:r>
              <a:rPr lang="en-US" dirty="0"/>
              <a:t>Finally…</a:t>
            </a:r>
          </a:p>
        </p:txBody>
      </p:sp>
      <p:pic>
        <p:nvPicPr>
          <p:cNvPr id="5" name="Picture 4" descr="A picture containing graphical user interface&#10;&#10;Description automatically generated">
            <a:extLst>
              <a:ext uri="{FF2B5EF4-FFF2-40B4-BE49-F238E27FC236}">
                <a16:creationId xmlns:a16="http://schemas.microsoft.com/office/drawing/2014/main" id="{90068C43-2C7C-6740-AD77-A8E3F2519F3D}"/>
              </a:ext>
            </a:extLst>
          </p:cNvPr>
          <p:cNvPicPr>
            <a:picLocks noChangeAspect="1"/>
          </p:cNvPicPr>
          <p:nvPr/>
        </p:nvPicPr>
        <p:blipFill>
          <a:blip r:embed="rId2"/>
          <a:stretch>
            <a:fillRect/>
          </a:stretch>
        </p:blipFill>
        <p:spPr>
          <a:xfrm>
            <a:off x="3113697" y="1469574"/>
            <a:ext cx="6350000" cy="1308100"/>
          </a:xfrm>
          <a:prstGeom prst="rect">
            <a:avLst/>
          </a:prstGeom>
        </p:spPr>
      </p:pic>
      <p:pic>
        <p:nvPicPr>
          <p:cNvPr id="9" name="Picture 8" descr="Diagram, text&#10;&#10;Description automatically generated">
            <a:extLst>
              <a:ext uri="{FF2B5EF4-FFF2-40B4-BE49-F238E27FC236}">
                <a16:creationId xmlns:a16="http://schemas.microsoft.com/office/drawing/2014/main" id="{89DD4A50-AF8B-6F4D-B4BE-8A6081FCBE9A}"/>
              </a:ext>
            </a:extLst>
          </p:cNvPr>
          <p:cNvPicPr>
            <a:picLocks noChangeAspect="1"/>
          </p:cNvPicPr>
          <p:nvPr/>
        </p:nvPicPr>
        <p:blipFill>
          <a:blip r:embed="rId3"/>
          <a:stretch>
            <a:fillRect/>
          </a:stretch>
        </p:blipFill>
        <p:spPr>
          <a:xfrm>
            <a:off x="2142147" y="3007177"/>
            <a:ext cx="8293100" cy="214630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BB4F5920-9E73-0243-8E6F-6ECBE07B6AD6}"/>
              </a:ext>
            </a:extLst>
          </p:cNvPr>
          <p:cNvPicPr>
            <a:picLocks noChangeAspect="1"/>
          </p:cNvPicPr>
          <p:nvPr/>
        </p:nvPicPr>
        <p:blipFill>
          <a:blip r:embed="rId4"/>
          <a:stretch>
            <a:fillRect/>
          </a:stretch>
        </p:blipFill>
        <p:spPr>
          <a:xfrm>
            <a:off x="1869097" y="5382980"/>
            <a:ext cx="8839200" cy="1168400"/>
          </a:xfrm>
          <a:prstGeom prst="rect">
            <a:avLst/>
          </a:prstGeom>
        </p:spPr>
      </p:pic>
    </p:spTree>
    <p:extLst>
      <p:ext uri="{BB962C8B-B14F-4D97-AF65-F5344CB8AC3E}">
        <p14:creationId xmlns:p14="http://schemas.microsoft.com/office/powerpoint/2010/main" val="192479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A565B-3E97-5D46-A066-057D35270F14}"/>
              </a:ext>
            </a:extLst>
          </p:cNvPr>
          <p:cNvSpPr>
            <a:spLocks noGrp="1"/>
          </p:cNvSpPr>
          <p:nvPr>
            <p:ph type="title"/>
          </p:nvPr>
        </p:nvSpPr>
        <p:spPr/>
        <p:txBody>
          <a:bodyPr/>
          <a:lstStyle/>
          <a:p>
            <a:r>
              <a:rPr lang="en-US" dirty="0"/>
              <a:t>Empirical Risk Minimization (EMR)</a:t>
            </a:r>
          </a:p>
        </p:txBody>
      </p:sp>
      <p:sp>
        <p:nvSpPr>
          <p:cNvPr id="3" name="Content Placeholder 2">
            <a:extLst>
              <a:ext uri="{FF2B5EF4-FFF2-40B4-BE49-F238E27FC236}">
                <a16:creationId xmlns:a16="http://schemas.microsoft.com/office/drawing/2014/main" id="{D16CCF58-2AC9-7048-BC1F-D8F9252FFA51}"/>
              </a:ext>
            </a:extLst>
          </p:cNvPr>
          <p:cNvSpPr>
            <a:spLocks noGrp="1"/>
          </p:cNvSpPr>
          <p:nvPr>
            <p:ph idx="1"/>
          </p:nvPr>
        </p:nvSpPr>
        <p:spPr>
          <a:xfrm>
            <a:off x="1103312" y="2052918"/>
            <a:ext cx="9177157" cy="4195481"/>
          </a:xfrm>
        </p:spPr>
        <p:txBody>
          <a:bodyPr/>
          <a:lstStyle/>
          <a:p>
            <a:r>
              <a:rPr lang="en-US" dirty="0"/>
              <a:t>Since we don’t have direct access to the unknown distribution P(X, Y), we rely on statistics</a:t>
            </a:r>
          </a:p>
        </p:txBody>
      </p:sp>
      <p:pic>
        <p:nvPicPr>
          <p:cNvPr id="5" name="Picture 4">
            <a:extLst>
              <a:ext uri="{FF2B5EF4-FFF2-40B4-BE49-F238E27FC236}">
                <a16:creationId xmlns:a16="http://schemas.microsoft.com/office/drawing/2014/main" id="{DA400BD9-5A99-E046-B213-741BF46EC356}"/>
              </a:ext>
            </a:extLst>
          </p:cNvPr>
          <p:cNvPicPr>
            <a:picLocks noChangeAspect="1"/>
          </p:cNvPicPr>
          <p:nvPr/>
        </p:nvPicPr>
        <p:blipFill>
          <a:blip r:embed="rId3"/>
          <a:stretch>
            <a:fillRect/>
          </a:stretch>
        </p:blipFill>
        <p:spPr>
          <a:xfrm>
            <a:off x="1103312" y="2847316"/>
            <a:ext cx="10493829" cy="917224"/>
          </a:xfrm>
          <a:prstGeom prst="rect">
            <a:avLst/>
          </a:prstGeom>
        </p:spPr>
      </p:pic>
      <p:pic>
        <p:nvPicPr>
          <p:cNvPr id="7" name="Picture 6" descr="Text&#10;&#10;Description automatically generated">
            <a:extLst>
              <a:ext uri="{FF2B5EF4-FFF2-40B4-BE49-F238E27FC236}">
                <a16:creationId xmlns:a16="http://schemas.microsoft.com/office/drawing/2014/main" id="{C52EA72A-5CA8-8244-9CDC-6421DF8F79D2}"/>
              </a:ext>
            </a:extLst>
          </p:cNvPr>
          <p:cNvPicPr>
            <a:picLocks noChangeAspect="1"/>
          </p:cNvPicPr>
          <p:nvPr/>
        </p:nvPicPr>
        <p:blipFill>
          <a:blip r:embed="rId4"/>
          <a:stretch>
            <a:fillRect/>
          </a:stretch>
        </p:blipFill>
        <p:spPr>
          <a:xfrm>
            <a:off x="2187529" y="3858745"/>
            <a:ext cx="8325394" cy="1523211"/>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940D5F94-00A3-7F49-82D9-8226B80963EA}"/>
              </a:ext>
            </a:extLst>
          </p:cNvPr>
          <p:cNvPicPr>
            <a:picLocks noChangeAspect="1"/>
          </p:cNvPicPr>
          <p:nvPr/>
        </p:nvPicPr>
        <p:blipFill>
          <a:blip r:embed="rId5"/>
          <a:stretch>
            <a:fillRect/>
          </a:stretch>
        </p:blipFill>
        <p:spPr>
          <a:xfrm>
            <a:off x="1695496" y="5525558"/>
            <a:ext cx="9309461" cy="1175657"/>
          </a:xfrm>
          <a:prstGeom prst="rect">
            <a:avLst/>
          </a:prstGeom>
        </p:spPr>
      </p:pic>
    </p:spTree>
    <p:extLst>
      <p:ext uri="{BB962C8B-B14F-4D97-AF65-F5344CB8AC3E}">
        <p14:creationId xmlns:p14="http://schemas.microsoft.com/office/powerpoint/2010/main" val="71009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FBDE49-1524-FC45-BA40-D66382B704DB}"/>
              </a:ext>
            </a:extLst>
          </p:cNvPr>
          <p:cNvSpPr>
            <a:spLocks noGrp="1"/>
          </p:cNvSpPr>
          <p:nvPr>
            <p:ph type="title"/>
          </p:nvPr>
        </p:nvSpPr>
        <p:spPr/>
        <p:txBody>
          <a:bodyPr/>
          <a:lstStyle/>
          <a:p>
            <a:r>
              <a:rPr lang="en-US" dirty="0"/>
              <a:t>Part I: Linear Models</a:t>
            </a:r>
          </a:p>
        </p:txBody>
      </p:sp>
      <p:sp>
        <p:nvSpPr>
          <p:cNvPr id="5" name="Text Placeholder 4">
            <a:extLst>
              <a:ext uri="{FF2B5EF4-FFF2-40B4-BE49-F238E27FC236}">
                <a16:creationId xmlns:a16="http://schemas.microsoft.com/office/drawing/2014/main" id="{B8919D2B-280F-B14C-9E04-0C700B17AB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765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4E0D77-F7E8-D743-B6F7-40B118513128}"/>
              </a:ext>
            </a:extLst>
          </p:cNvPr>
          <p:cNvSpPr>
            <a:spLocks noGrp="1"/>
          </p:cNvSpPr>
          <p:nvPr>
            <p:ph type="title"/>
          </p:nvPr>
        </p:nvSpPr>
        <p:spPr/>
        <p:txBody>
          <a:bodyPr/>
          <a:lstStyle/>
          <a:p>
            <a:r>
              <a:rPr lang="en-US" dirty="0"/>
              <a:t>Linear Models</a:t>
            </a:r>
          </a:p>
        </p:txBody>
      </p:sp>
      <p:sp>
        <p:nvSpPr>
          <p:cNvPr id="9" name="Content Placeholder 8">
            <a:extLst>
              <a:ext uri="{FF2B5EF4-FFF2-40B4-BE49-F238E27FC236}">
                <a16:creationId xmlns:a16="http://schemas.microsoft.com/office/drawing/2014/main" id="{AD4D9B0C-D0C1-4E41-8FAA-0739CD81CE16}"/>
              </a:ext>
            </a:extLst>
          </p:cNvPr>
          <p:cNvSpPr>
            <a:spLocks noGrp="1"/>
          </p:cNvSpPr>
          <p:nvPr>
            <p:ph idx="1"/>
          </p:nvPr>
        </p:nvSpPr>
        <p:spPr/>
        <p:txBody>
          <a:bodyPr/>
          <a:lstStyle/>
          <a:p>
            <a:r>
              <a:rPr lang="en-US" dirty="0"/>
              <a:t>Means each f in F</a:t>
            </a:r>
            <a:r>
              <a:rPr lang="en-US" baseline="-25000" dirty="0"/>
              <a:t>L</a:t>
            </a:r>
            <a:r>
              <a:rPr lang="en-US" dirty="0"/>
              <a:t> is restricted to a class of </a:t>
            </a:r>
            <a:r>
              <a:rPr lang="en-US" i="1" dirty="0"/>
              <a:t>linear</a:t>
            </a:r>
            <a:r>
              <a:rPr lang="en-US" dirty="0"/>
              <a:t> functions (in X)</a:t>
            </a:r>
          </a:p>
          <a:p>
            <a:endParaRPr lang="en-US" dirty="0"/>
          </a:p>
        </p:txBody>
      </p:sp>
      <p:pic>
        <p:nvPicPr>
          <p:cNvPr id="7" name="Picture 6" descr="Diagram, schematic&#10;&#10;Description automatically generated">
            <a:extLst>
              <a:ext uri="{FF2B5EF4-FFF2-40B4-BE49-F238E27FC236}">
                <a16:creationId xmlns:a16="http://schemas.microsoft.com/office/drawing/2014/main" id="{89A7D36D-4234-CA41-ABC3-ADDD5B26BAD8}"/>
              </a:ext>
            </a:extLst>
          </p:cNvPr>
          <p:cNvPicPr>
            <a:picLocks noChangeAspect="1"/>
          </p:cNvPicPr>
          <p:nvPr/>
        </p:nvPicPr>
        <p:blipFill>
          <a:blip r:embed="rId2"/>
          <a:stretch>
            <a:fillRect/>
          </a:stretch>
        </p:blipFill>
        <p:spPr>
          <a:xfrm>
            <a:off x="1866900" y="3096558"/>
            <a:ext cx="8458200" cy="2108200"/>
          </a:xfrm>
          <a:prstGeom prst="rect">
            <a:avLst/>
          </a:prstGeom>
        </p:spPr>
      </p:pic>
    </p:spTree>
    <p:extLst>
      <p:ext uri="{BB962C8B-B14F-4D97-AF65-F5344CB8AC3E}">
        <p14:creationId xmlns:p14="http://schemas.microsoft.com/office/powerpoint/2010/main" val="421841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215</TotalTime>
  <Words>1816</Words>
  <Application>Microsoft Macintosh PowerPoint</Application>
  <PresentationFormat>Widescreen</PresentationFormat>
  <Paragraphs>265</Paragraphs>
  <Slides>49</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Calibri Light</vt:lpstr>
      <vt:lpstr>Cambria Math</vt:lpstr>
      <vt:lpstr>Office Theme</vt:lpstr>
      <vt:lpstr>Linear and Ensemble Methods</vt:lpstr>
      <vt:lpstr>In general, the goal:</vt:lpstr>
      <vt:lpstr>Optimal [regression] predictor</vt:lpstr>
      <vt:lpstr>We can prove this!</vt:lpstr>
      <vt:lpstr>It escalates quickly…</vt:lpstr>
      <vt:lpstr>Finally…</vt:lpstr>
      <vt:lpstr>Empirical Risk Minimization (EMR)</vt:lpstr>
      <vt:lpstr>Part I: Linear Models</vt:lpstr>
      <vt:lpstr>Linear Models</vt:lpstr>
      <vt:lpstr>Univariate case</vt:lpstr>
      <vt:lpstr>Multivariate case</vt:lpstr>
      <vt:lpstr>Finding the estimator</vt:lpstr>
      <vt:lpstr>Finding the estimator</vt:lpstr>
      <vt:lpstr>Normal Equations</vt:lpstr>
      <vt:lpstr>Geometric Interpretation</vt:lpstr>
      <vt:lpstr>Normal Equations</vt:lpstr>
      <vt:lpstr>Normal Equations</vt:lpstr>
      <vt:lpstr>Non-invertible case</vt:lpstr>
      <vt:lpstr>Types of regularization</vt:lpstr>
      <vt:lpstr>Part II: Ensemble Models</vt:lpstr>
      <vt:lpstr>Nonlinear decision boundaries</vt:lpstr>
      <vt:lpstr>Bias-variance trade-off</vt:lpstr>
      <vt:lpstr>Ensemble Models</vt:lpstr>
      <vt:lpstr>Boosting</vt:lpstr>
      <vt:lpstr>Boosting example</vt:lpstr>
      <vt:lpstr>Boosting example</vt:lpstr>
      <vt:lpstr>Part III: xgboost</vt:lpstr>
      <vt:lpstr>XGBoost</vt:lpstr>
      <vt:lpstr>XGBoost Applications</vt:lpstr>
      <vt:lpstr>Properties of XGBoost</vt:lpstr>
      <vt:lpstr>What is “tree boosting”?</vt:lpstr>
      <vt:lpstr>What is “gradient boosting”?</vt:lpstr>
      <vt:lpstr>Regularized objective function</vt:lpstr>
      <vt:lpstr>Split-finding algorithms</vt:lpstr>
      <vt:lpstr>Comparison of split-finding</vt:lpstr>
      <vt:lpstr>Shrinkage and column subsampling</vt:lpstr>
      <vt:lpstr>Sparsity-aware split finding</vt:lpstr>
      <vt:lpstr>How does this work?</vt:lpstr>
      <vt:lpstr>Feature transformations in blocks</vt:lpstr>
      <vt:lpstr>More on blocks</vt:lpstr>
      <vt:lpstr>Cache-aware access</vt:lpstr>
      <vt:lpstr>Cache-aware access</vt:lpstr>
      <vt:lpstr>Results: out of core</vt:lpstr>
      <vt:lpstr>Results: distributed</vt:lpstr>
      <vt:lpstr>Results: scalability</vt:lpstr>
      <vt:lpstr>Demonstration</vt:lpstr>
      <vt:lpstr>References</vt:lpstr>
      <vt:lpstr>PowerPoint Presentation</vt:lpstr>
      <vt:lpstr>Regularized objective function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Linearly Regressing Evolutionary Computing</dc:title>
  <dc:creator>Shannon Quinn</dc:creator>
  <cp:lastModifiedBy>Shannon Quinn</cp:lastModifiedBy>
  <cp:revision>47</cp:revision>
  <dcterms:created xsi:type="dcterms:W3CDTF">2019-09-24T14:27:10Z</dcterms:created>
  <dcterms:modified xsi:type="dcterms:W3CDTF">2023-09-14T19:20:24Z</dcterms:modified>
</cp:coreProperties>
</file>